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307" r:id="rId5"/>
    <p:sldId id="308" r:id="rId6"/>
    <p:sldId id="309" r:id="rId7"/>
    <p:sldId id="311" r:id="rId8"/>
    <p:sldId id="312" r:id="rId9"/>
    <p:sldId id="313" r:id="rId10"/>
    <p:sldId id="314" r:id="rId11"/>
    <p:sldId id="315" r:id="rId12"/>
    <p:sldId id="316" r:id="rId13"/>
    <p:sldId id="28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43" r:id="rId25"/>
    <p:sldId id="335" r:id="rId26"/>
    <p:sldId id="344" r:id="rId27"/>
    <p:sldId id="339" r:id="rId28"/>
    <p:sldId id="345" r:id="rId29"/>
    <p:sldId id="341" r:id="rId30"/>
    <p:sldId id="346" r:id="rId31"/>
    <p:sldId id="342" r:id="rId32"/>
    <p:sldId id="347" r:id="rId33"/>
    <p:sldId id="288" r:id="rId34"/>
    <p:sldId id="327" r:id="rId35"/>
    <p:sldId id="328" r:id="rId36"/>
    <p:sldId id="329" r:id="rId37"/>
    <p:sldId id="302" r:id="rId38"/>
    <p:sldId id="303" r:id="rId39"/>
    <p:sldId id="330" r:id="rId40"/>
    <p:sldId id="331" r:id="rId41"/>
    <p:sldId id="332" r:id="rId42"/>
    <p:sldId id="333" r:id="rId43"/>
    <p:sldId id="33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307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28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</p14:sldIdLst>
        </p14:section>
        <p14:section name="Design, Morph, Annotate, Work Together, Tell Me" id="{B9B51309-D148-4332-87C2-07BE32FBCA3B}">
          <p14:sldIdLst>
            <p14:sldId id="343"/>
            <p14:sldId id="335"/>
            <p14:sldId id="344"/>
            <p14:sldId id="339"/>
            <p14:sldId id="345"/>
            <p14:sldId id="341"/>
            <p14:sldId id="346"/>
            <p14:sldId id="342"/>
            <p14:sldId id="347"/>
            <p14:sldId id="288"/>
            <p14:sldId id="327"/>
            <p14:sldId id="328"/>
            <p14:sldId id="329"/>
            <p14:sldId id="302"/>
            <p14:sldId id="303"/>
            <p14:sldId id="330"/>
            <p14:sldId id="331"/>
          </p14:sldIdLst>
        </p14:section>
        <p14:section name="Learn More" id="{2CC34DB2-6590-42C0-AD4B-A04C6060184E}">
          <p14:sldIdLst>
            <p14:sldId id="33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241" autoAdjust="0"/>
  </p:normalViewPr>
  <p:slideViewPr>
    <p:cSldViewPr snapToGrid="0">
      <p:cViewPr varScale="1">
        <p:scale>
          <a:sx n="87" d="100"/>
          <a:sy n="87" d="100"/>
        </p:scale>
        <p:origin x="51" y="47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92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3C823-7FF2-4432-A710-BED522E4C6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EC616-29AF-4203-A45F-75A23849B678}">
      <dgm:prSet phldrT="[Text]"/>
      <dgm:spPr/>
      <dgm:t>
        <a:bodyPr/>
        <a:lstStyle/>
        <a:p>
          <a:r>
            <a:rPr lang="en-US" dirty="0"/>
            <a:t>Endoscopy</a:t>
          </a:r>
        </a:p>
      </dgm:t>
    </dgm:pt>
    <dgm:pt modelId="{8930551E-DC30-418C-9A03-514D912E9B48}" type="parTrans" cxnId="{E6BAE07F-0718-4BF8-A5FC-4EBCA94C4C33}">
      <dgm:prSet/>
      <dgm:spPr/>
      <dgm:t>
        <a:bodyPr/>
        <a:lstStyle/>
        <a:p>
          <a:endParaRPr lang="en-US"/>
        </a:p>
      </dgm:t>
    </dgm:pt>
    <dgm:pt modelId="{76BF1BBF-CB98-4A33-8B70-5557AE42DE39}" type="sibTrans" cxnId="{E6BAE07F-0718-4BF8-A5FC-4EBCA94C4C33}">
      <dgm:prSet/>
      <dgm:spPr/>
      <dgm:t>
        <a:bodyPr/>
        <a:lstStyle/>
        <a:p>
          <a:endParaRPr lang="en-US"/>
        </a:p>
      </dgm:t>
    </dgm:pt>
    <dgm:pt modelId="{D9893879-998B-4F69-8B75-C3F25DA51C50}">
      <dgm:prSet phldrT="[Text]"/>
      <dgm:spPr/>
      <dgm:t>
        <a:bodyPr/>
        <a:lstStyle/>
        <a:p>
          <a:r>
            <a:rPr lang="en-US" dirty="0"/>
            <a:t>Forceps Biopsy</a:t>
          </a:r>
        </a:p>
      </dgm:t>
    </dgm:pt>
    <dgm:pt modelId="{DF843C95-620C-4673-953A-38B2DA5A14B9}" type="parTrans" cxnId="{B3D21868-C57A-432E-B688-7151FEBA6C8F}">
      <dgm:prSet/>
      <dgm:spPr/>
      <dgm:t>
        <a:bodyPr/>
        <a:lstStyle/>
        <a:p>
          <a:endParaRPr lang="en-US"/>
        </a:p>
      </dgm:t>
    </dgm:pt>
    <dgm:pt modelId="{45DD071B-BBCA-4B39-B4F7-EF2283BF8358}" type="sibTrans" cxnId="{B3D21868-C57A-432E-B688-7151FEBA6C8F}">
      <dgm:prSet/>
      <dgm:spPr/>
      <dgm:t>
        <a:bodyPr/>
        <a:lstStyle/>
        <a:p>
          <a:endParaRPr lang="en-US"/>
        </a:p>
      </dgm:t>
    </dgm:pt>
    <dgm:pt modelId="{F3BFCE8A-0081-41DA-967E-7182B6515F00}">
      <dgm:prSet phldrT="[Text]"/>
      <dgm:spPr/>
      <dgm:t>
        <a:bodyPr/>
        <a:lstStyle/>
        <a:p>
          <a:r>
            <a:rPr lang="en-US" dirty="0"/>
            <a:t>Endoscopic Ultrasound</a:t>
          </a:r>
        </a:p>
      </dgm:t>
    </dgm:pt>
    <dgm:pt modelId="{02E5EF5C-3280-4B45-A26D-A3A5C5C9CC81}" type="parTrans" cxnId="{9F377C7A-D71C-43D2-BA52-22F6B17A3444}">
      <dgm:prSet/>
      <dgm:spPr/>
      <dgm:t>
        <a:bodyPr/>
        <a:lstStyle/>
        <a:p>
          <a:endParaRPr lang="en-US"/>
        </a:p>
      </dgm:t>
    </dgm:pt>
    <dgm:pt modelId="{54F3A30C-B4C9-4769-8819-4AEBAB93C9E0}" type="sibTrans" cxnId="{9F377C7A-D71C-43D2-BA52-22F6B17A3444}">
      <dgm:prSet/>
      <dgm:spPr/>
      <dgm:t>
        <a:bodyPr/>
        <a:lstStyle/>
        <a:p>
          <a:endParaRPr lang="en-US"/>
        </a:p>
      </dgm:t>
    </dgm:pt>
    <dgm:pt modelId="{43BFCD68-C82C-46C5-9EA9-0FF575345436}">
      <dgm:prSet phldrT="[Text]"/>
      <dgm:spPr/>
      <dgm:t>
        <a:bodyPr/>
        <a:lstStyle/>
        <a:p>
          <a:r>
            <a:rPr lang="en-US" dirty="0"/>
            <a:t>EUS-Guided Fine-Needle Aspiration and Fine-Needle Biopsy</a:t>
          </a:r>
        </a:p>
      </dgm:t>
    </dgm:pt>
    <dgm:pt modelId="{0ADB5507-7B34-43F8-9FE4-4B5E8CE33384}" type="parTrans" cxnId="{7DF76B1B-809D-43BF-9314-937008B737E9}">
      <dgm:prSet/>
      <dgm:spPr/>
      <dgm:t>
        <a:bodyPr/>
        <a:lstStyle/>
        <a:p>
          <a:endParaRPr lang="en-US"/>
        </a:p>
      </dgm:t>
    </dgm:pt>
    <dgm:pt modelId="{DCEBE918-DC85-4514-B956-90CB0863BB46}" type="sibTrans" cxnId="{7DF76B1B-809D-43BF-9314-937008B737E9}">
      <dgm:prSet/>
      <dgm:spPr/>
      <dgm:t>
        <a:bodyPr/>
        <a:lstStyle/>
        <a:p>
          <a:endParaRPr lang="en-US"/>
        </a:p>
      </dgm:t>
    </dgm:pt>
    <dgm:pt modelId="{396FBA4E-C699-4A9B-9CB8-F21DE9CAB834}" type="pres">
      <dgm:prSet presAssocID="{5503C823-7FF2-4432-A710-BED522E4C68B}" presName="linear" presStyleCnt="0">
        <dgm:presLayoutVars>
          <dgm:dir/>
          <dgm:animLvl val="lvl"/>
          <dgm:resizeHandles val="exact"/>
        </dgm:presLayoutVars>
      </dgm:prSet>
      <dgm:spPr/>
    </dgm:pt>
    <dgm:pt modelId="{ECE55E51-2BCB-4872-9FBB-39E1ED70342C}" type="pres">
      <dgm:prSet presAssocID="{DCEEC616-29AF-4203-A45F-75A23849B678}" presName="parentLin" presStyleCnt="0"/>
      <dgm:spPr/>
    </dgm:pt>
    <dgm:pt modelId="{FC67E87B-B741-4D60-A570-A3CE9BD6425C}" type="pres">
      <dgm:prSet presAssocID="{DCEEC616-29AF-4203-A45F-75A23849B678}" presName="parentLeftMargin" presStyleLbl="node1" presStyleIdx="0" presStyleCnt="4"/>
      <dgm:spPr/>
    </dgm:pt>
    <dgm:pt modelId="{87DE03BF-EF29-49C3-9501-3C6C6B5F09AA}" type="pres">
      <dgm:prSet presAssocID="{DCEEC616-29AF-4203-A45F-75A23849B6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365242-CF46-4962-A80B-5B969C56E2D0}" type="pres">
      <dgm:prSet presAssocID="{DCEEC616-29AF-4203-A45F-75A23849B678}" presName="negativeSpace" presStyleCnt="0"/>
      <dgm:spPr/>
    </dgm:pt>
    <dgm:pt modelId="{B7FDBEDC-7FBA-4ACF-8B7F-5729DEA29238}" type="pres">
      <dgm:prSet presAssocID="{DCEEC616-29AF-4203-A45F-75A23849B678}" presName="childText" presStyleLbl="conFgAcc1" presStyleIdx="0" presStyleCnt="4">
        <dgm:presLayoutVars>
          <dgm:bulletEnabled val="1"/>
        </dgm:presLayoutVars>
      </dgm:prSet>
      <dgm:spPr/>
    </dgm:pt>
    <dgm:pt modelId="{B0A2EBCC-52A2-4037-97E1-5AC831252E15}" type="pres">
      <dgm:prSet presAssocID="{76BF1BBF-CB98-4A33-8B70-5557AE42DE39}" presName="spaceBetweenRectangles" presStyleCnt="0"/>
      <dgm:spPr/>
    </dgm:pt>
    <dgm:pt modelId="{6D00DE7E-CE17-40C7-ABDE-72222ECEA6A1}" type="pres">
      <dgm:prSet presAssocID="{D9893879-998B-4F69-8B75-C3F25DA51C50}" presName="parentLin" presStyleCnt="0"/>
      <dgm:spPr/>
    </dgm:pt>
    <dgm:pt modelId="{FC8724BE-2C28-44D5-951A-968DB652C62B}" type="pres">
      <dgm:prSet presAssocID="{D9893879-998B-4F69-8B75-C3F25DA51C50}" presName="parentLeftMargin" presStyleLbl="node1" presStyleIdx="0" presStyleCnt="4"/>
      <dgm:spPr/>
    </dgm:pt>
    <dgm:pt modelId="{43BCE29F-22EF-41B3-948F-CACB0EC7A033}" type="pres">
      <dgm:prSet presAssocID="{D9893879-998B-4F69-8B75-C3F25DA51C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BF29F0-FDF4-4BB1-AE26-DCE47F0A0CD9}" type="pres">
      <dgm:prSet presAssocID="{D9893879-998B-4F69-8B75-C3F25DA51C50}" presName="negativeSpace" presStyleCnt="0"/>
      <dgm:spPr/>
    </dgm:pt>
    <dgm:pt modelId="{4383C1F6-04EA-4E3A-B1AB-4083FFC63BE7}" type="pres">
      <dgm:prSet presAssocID="{D9893879-998B-4F69-8B75-C3F25DA51C50}" presName="childText" presStyleLbl="conFgAcc1" presStyleIdx="1" presStyleCnt="4">
        <dgm:presLayoutVars>
          <dgm:bulletEnabled val="1"/>
        </dgm:presLayoutVars>
      </dgm:prSet>
      <dgm:spPr/>
    </dgm:pt>
    <dgm:pt modelId="{6B14C0BA-3378-4FFF-A350-C2DDDFB913E7}" type="pres">
      <dgm:prSet presAssocID="{45DD071B-BBCA-4B39-B4F7-EF2283BF8358}" presName="spaceBetweenRectangles" presStyleCnt="0"/>
      <dgm:spPr/>
    </dgm:pt>
    <dgm:pt modelId="{847340FB-B0AF-44D0-8EBB-485D3E0654AF}" type="pres">
      <dgm:prSet presAssocID="{F3BFCE8A-0081-41DA-967E-7182B6515F00}" presName="parentLin" presStyleCnt="0"/>
      <dgm:spPr/>
    </dgm:pt>
    <dgm:pt modelId="{88037286-27A7-4B4E-ADB9-7B5EC33A6A92}" type="pres">
      <dgm:prSet presAssocID="{F3BFCE8A-0081-41DA-967E-7182B6515F00}" presName="parentLeftMargin" presStyleLbl="node1" presStyleIdx="1" presStyleCnt="4"/>
      <dgm:spPr/>
    </dgm:pt>
    <dgm:pt modelId="{E00D64F7-7C5C-4D72-B2C5-883086D40E76}" type="pres">
      <dgm:prSet presAssocID="{F3BFCE8A-0081-41DA-967E-7182B6515F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00CC3A-DC16-4DD5-BD70-3C561F39BABB}" type="pres">
      <dgm:prSet presAssocID="{F3BFCE8A-0081-41DA-967E-7182B6515F00}" presName="negativeSpace" presStyleCnt="0"/>
      <dgm:spPr/>
    </dgm:pt>
    <dgm:pt modelId="{CAF7D5F6-B275-4AB5-A1C6-EF4AD3E6C2B1}" type="pres">
      <dgm:prSet presAssocID="{F3BFCE8A-0081-41DA-967E-7182B6515F00}" presName="childText" presStyleLbl="conFgAcc1" presStyleIdx="2" presStyleCnt="4">
        <dgm:presLayoutVars>
          <dgm:bulletEnabled val="1"/>
        </dgm:presLayoutVars>
      </dgm:prSet>
      <dgm:spPr/>
    </dgm:pt>
    <dgm:pt modelId="{2EFE0EFB-F649-4719-A465-C47576881D88}" type="pres">
      <dgm:prSet presAssocID="{54F3A30C-B4C9-4769-8819-4AEBAB93C9E0}" presName="spaceBetweenRectangles" presStyleCnt="0"/>
      <dgm:spPr/>
    </dgm:pt>
    <dgm:pt modelId="{DA543E22-E8A7-4C27-A9FF-5D2ABCBEB066}" type="pres">
      <dgm:prSet presAssocID="{43BFCD68-C82C-46C5-9EA9-0FF575345436}" presName="parentLin" presStyleCnt="0"/>
      <dgm:spPr/>
    </dgm:pt>
    <dgm:pt modelId="{DED2F82D-3E5E-4A1E-B277-1FF4F81CAA00}" type="pres">
      <dgm:prSet presAssocID="{43BFCD68-C82C-46C5-9EA9-0FF575345436}" presName="parentLeftMargin" presStyleLbl="node1" presStyleIdx="2" presStyleCnt="4"/>
      <dgm:spPr/>
    </dgm:pt>
    <dgm:pt modelId="{5BB8CC90-B180-4CB6-9DD9-C20BDE22319E}" type="pres">
      <dgm:prSet presAssocID="{43BFCD68-C82C-46C5-9EA9-0FF57534543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17BCADC-4AAE-49B9-B109-68681DA32C4E}" type="pres">
      <dgm:prSet presAssocID="{43BFCD68-C82C-46C5-9EA9-0FF575345436}" presName="negativeSpace" presStyleCnt="0"/>
      <dgm:spPr/>
    </dgm:pt>
    <dgm:pt modelId="{B2CE1C8A-7D1A-41CF-93C3-A93D7DDC3871}" type="pres">
      <dgm:prSet presAssocID="{43BFCD68-C82C-46C5-9EA9-0FF57534543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DF76B1B-809D-43BF-9314-937008B737E9}" srcId="{5503C823-7FF2-4432-A710-BED522E4C68B}" destId="{43BFCD68-C82C-46C5-9EA9-0FF575345436}" srcOrd="3" destOrd="0" parTransId="{0ADB5507-7B34-43F8-9FE4-4B5E8CE33384}" sibTransId="{DCEBE918-DC85-4514-B956-90CB0863BB46}"/>
    <dgm:cxn modelId="{FDBC2E21-21C2-4185-A450-4DB2F19F0EC1}" type="presOf" srcId="{43BFCD68-C82C-46C5-9EA9-0FF575345436}" destId="{DED2F82D-3E5E-4A1E-B277-1FF4F81CAA00}" srcOrd="0" destOrd="0" presId="urn:microsoft.com/office/officeart/2005/8/layout/list1"/>
    <dgm:cxn modelId="{194F8922-2C3D-4F5B-AD33-05A8C7B427B7}" type="presOf" srcId="{5503C823-7FF2-4432-A710-BED522E4C68B}" destId="{396FBA4E-C699-4A9B-9CB8-F21DE9CAB834}" srcOrd="0" destOrd="0" presId="urn:microsoft.com/office/officeart/2005/8/layout/list1"/>
    <dgm:cxn modelId="{EBF09F25-2286-45AA-9787-F31A035F87BD}" type="presOf" srcId="{DCEEC616-29AF-4203-A45F-75A23849B678}" destId="{87DE03BF-EF29-49C3-9501-3C6C6B5F09AA}" srcOrd="1" destOrd="0" presId="urn:microsoft.com/office/officeart/2005/8/layout/list1"/>
    <dgm:cxn modelId="{B3D21868-C57A-432E-B688-7151FEBA6C8F}" srcId="{5503C823-7FF2-4432-A710-BED522E4C68B}" destId="{D9893879-998B-4F69-8B75-C3F25DA51C50}" srcOrd="1" destOrd="0" parTransId="{DF843C95-620C-4673-953A-38B2DA5A14B9}" sibTransId="{45DD071B-BBCA-4B39-B4F7-EF2283BF8358}"/>
    <dgm:cxn modelId="{9F377C7A-D71C-43D2-BA52-22F6B17A3444}" srcId="{5503C823-7FF2-4432-A710-BED522E4C68B}" destId="{F3BFCE8A-0081-41DA-967E-7182B6515F00}" srcOrd="2" destOrd="0" parTransId="{02E5EF5C-3280-4B45-A26D-A3A5C5C9CC81}" sibTransId="{54F3A30C-B4C9-4769-8819-4AEBAB93C9E0}"/>
    <dgm:cxn modelId="{E6BAE07F-0718-4BF8-A5FC-4EBCA94C4C33}" srcId="{5503C823-7FF2-4432-A710-BED522E4C68B}" destId="{DCEEC616-29AF-4203-A45F-75A23849B678}" srcOrd="0" destOrd="0" parTransId="{8930551E-DC30-418C-9A03-514D912E9B48}" sibTransId="{76BF1BBF-CB98-4A33-8B70-5557AE42DE39}"/>
    <dgm:cxn modelId="{83E1DF93-6F3F-4B57-8A80-41637C149720}" type="presOf" srcId="{D9893879-998B-4F69-8B75-C3F25DA51C50}" destId="{FC8724BE-2C28-44D5-951A-968DB652C62B}" srcOrd="0" destOrd="0" presId="urn:microsoft.com/office/officeart/2005/8/layout/list1"/>
    <dgm:cxn modelId="{1D86E19C-2CD0-4A0A-91B2-4E48DB9E6324}" type="presOf" srcId="{F3BFCE8A-0081-41DA-967E-7182B6515F00}" destId="{E00D64F7-7C5C-4D72-B2C5-883086D40E76}" srcOrd="1" destOrd="0" presId="urn:microsoft.com/office/officeart/2005/8/layout/list1"/>
    <dgm:cxn modelId="{3A79F1A2-A2A1-4356-B562-5794255BBBED}" type="presOf" srcId="{43BFCD68-C82C-46C5-9EA9-0FF575345436}" destId="{5BB8CC90-B180-4CB6-9DD9-C20BDE22319E}" srcOrd="1" destOrd="0" presId="urn:microsoft.com/office/officeart/2005/8/layout/list1"/>
    <dgm:cxn modelId="{1E53A8CF-7BC4-4427-A84E-A5E7EB130E90}" type="presOf" srcId="{DCEEC616-29AF-4203-A45F-75A23849B678}" destId="{FC67E87B-B741-4D60-A570-A3CE9BD6425C}" srcOrd="0" destOrd="0" presId="urn:microsoft.com/office/officeart/2005/8/layout/list1"/>
    <dgm:cxn modelId="{939974D7-9EB1-405C-BB54-1DF2EB5C53BC}" type="presOf" srcId="{D9893879-998B-4F69-8B75-C3F25DA51C50}" destId="{43BCE29F-22EF-41B3-948F-CACB0EC7A033}" srcOrd="1" destOrd="0" presId="urn:microsoft.com/office/officeart/2005/8/layout/list1"/>
    <dgm:cxn modelId="{9D1D15FB-57CD-4E4E-8851-D92B4C4BE776}" type="presOf" srcId="{F3BFCE8A-0081-41DA-967E-7182B6515F00}" destId="{88037286-27A7-4B4E-ADB9-7B5EC33A6A92}" srcOrd="0" destOrd="0" presId="urn:microsoft.com/office/officeart/2005/8/layout/list1"/>
    <dgm:cxn modelId="{6355C06E-A5D4-4DFA-9037-61FDF7AF15F6}" type="presParOf" srcId="{396FBA4E-C699-4A9B-9CB8-F21DE9CAB834}" destId="{ECE55E51-2BCB-4872-9FBB-39E1ED70342C}" srcOrd="0" destOrd="0" presId="urn:microsoft.com/office/officeart/2005/8/layout/list1"/>
    <dgm:cxn modelId="{8D26913C-D7DE-4E4C-8AE8-A1C5C8DA3D09}" type="presParOf" srcId="{ECE55E51-2BCB-4872-9FBB-39E1ED70342C}" destId="{FC67E87B-B741-4D60-A570-A3CE9BD6425C}" srcOrd="0" destOrd="0" presId="urn:microsoft.com/office/officeart/2005/8/layout/list1"/>
    <dgm:cxn modelId="{EBE9B14B-AF15-4157-9D99-3C3725739CF7}" type="presParOf" srcId="{ECE55E51-2BCB-4872-9FBB-39E1ED70342C}" destId="{87DE03BF-EF29-49C3-9501-3C6C6B5F09AA}" srcOrd="1" destOrd="0" presId="urn:microsoft.com/office/officeart/2005/8/layout/list1"/>
    <dgm:cxn modelId="{B3413700-9E53-4512-9CC7-7DB5B325D45B}" type="presParOf" srcId="{396FBA4E-C699-4A9B-9CB8-F21DE9CAB834}" destId="{44365242-CF46-4962-A80B-5B969C56E2D0}" srcOrd="1" destOrd="0" presId="urn:microsoft.com/office/officeart/2005/8/layout/list1"/>
    <dgm:cxn modelId="{81DD24CC-E0AA-428D-B8BF-1B1891536508}" type="presParOf" srcId="{396FBA4E-C699-4A9B-9CB8-F21DE9CAB834}" destId="{B7FDBEDC-7FBA-4ACF-8B7F-5729DEA29238}" srcOrd="2" destOrd="0" presId="urn:microsoft.com/office/officeart/2005/8/layout/list1"/>
    <dgm:cxn modelId="{9CEE1A8D-5348-4083-96BE-189CF21645DA}" type="presParOf" srcId="{396FBA4E-C699-4A9B-9CB8-F21DE9CAB834}" destId="{B0A2EBCC-52A2-4037-97E1-5AC831252E15}" srcOrd="3" destOrd="0" presId="urn:microsoft.com/office/officeart/2005/8/layout/list1"/>
    <dgm:cxn modelId="{7B43C8A2-AA21-4FBA-BEC5-2C4BBF4E0C0F}" type="presParOf" srcId="{396FBA4E-C699-4A9B-9CB8-F21DE9CAB834}" destId="{6D00DE7E-CE17-40C7-ABDE-72222ECEA6A1}" srcOrd="4" destOrd="0" presId="urn:microsoft.com/office/officeart/2005/8/layout/list1"/>
    <dgm:cxn modelId="{A8CD3E45-50E4-4B66-BB0D-E5A41E76F2AC}" type="presParOf" srcId="{6D00DE7E-CE17-40C7-ABDE-72222ECEA6A1}" destId="{FC8724BE-2C28-44D5-951A-968DB652C62B}" srcOrd="0" destOrd="0" presId="urn:microsoft.com/office/officeart/2005/8/layout/list1"/>
    <dgm:cxn modelId="{AAD597A8-9C76-4D21-AC55-F9BF684F59B1}" type="presParOf" srcId="{6D00DE7E-CE17-40C7-ABDE-72222ECEA6A1}" destId="{43BCE29F-22EF-41B3-948F-CACB0EC7A033}" srcOrd="1" destOrd="0" presId="urn:microsoft.com/office/officeart/2005/8/layout/list1"/>
    <dgm:cxn modelId="{5E1D9A8D-5A5F-4EB8-8CB6-5EE86BD45101}" type="presParOf" srcId="{396FBA4E-C699-4A9B-9CB8-F21DE9CAB834}" destId="{27BF29F0-FDF4-4BB1-AE26-DCE47F0A0CD9}" srcOrd="5" destOrd="0" presId="urn:microsoft.com/office/officeart/2005/8/layout/list1"/>
    <dgm:cxn modelId="{85708925-825E-483D-866A-255A40EB4EA9}" type="presParOf" srcId="{396FBA4E-C699-4A9B-9CB8-F21DE9CAB834}" destId="{4383C1F6-04EA-4E3A-B1AB-4083FFC63BE7}" srcOrd="6" destOrd="0" presId="urn:microsoft.com/office/officeart/2005/8/layout/list1"/>
    <dgm:cxn modelId="{4E0C95B6-BD0E-4589-B063-A5B20B536031}" type="presParOf" srcId="{396FBA4E-C699-4A9B-9CB8-F21DE9CAB834}" destId="{6B14C0BA-3378-4FFF-A350-C2DDDFB913E7}" srcOrd="7" destOrd="0" presId="urn:microsoft.com/office/officeart/2005/8/layout/list1"/>
    <dgm:cxn modelId="{96C9FCDC-0EAB-4F09-A859-8CDC00FDDB7A}" type="presParOf" srcId="{396FBA4E-C699-4A9B-9CB8-F21DE9CAB834}" destId="{847340FB-B0AF-44D0-8EBB-485D3E0654AF}" srcOrd="8" destOrd="0" presId="urn:microsoft.com/office/officeart/2005/8/layout/list1"/>
    <dgm:cxn modelId="{3E68378D-B2A5-4D6A-8733-8FE8F9BC3CAD}" type="presParOf" srcId="{847340FB-B0AF-44D0-8EBB-485D3E0654AF}" destId="{88037286-27A7-4B4E-ADB9-7B5EC33A6A92}" srcOrd="0" destOrd="0" presId="urn:microsoft.com/office/officeart/2005/8/layout/list1"/>
    <dgm:cxn modelId="{F42CB959-A8D7-41C1-B697-65A5616DA26C}" type="presParOf" srcId="{847340FB-B0AF-44D0-8EBB-485D3E0654AF}" destId="{E00D64F7-7C5C-4D72-B2C5-883086D40E76}" srcOrd="1" destOrd="0" presId="urn:microsoft.com/office/officeart/2005/8/layout/list1"/>
    <dgm:cxn modelId="{2C9BCEBC-5EBD-458F-94DB-ACDADACC3FD5}" type="presParOf" srcId="{396FBA4E-C699-4A9B-9CB8-F21DE9CAB834}" destId="{8300CC3A-DC16-4DD5-BD70-3C561F39BABB}" srcOrd="9" destOrd="0" presId="urn:microsoft.com/office/officeart/2005/8/layout/list1"/>
    <dgm:cxn modelId="{9E8A168A-8661-4A84-808D-D8D0E4C78006}" type="presParOf" srcId="{396FBA4E-C699-4A9B-9CB8-F21DE9CAB834}" destId="{CAF7D5F6-B275-4AB5-A1C6-EF4AD3E6C2B1}" srcOrd="10" destOrd="0" presId="urn:microsoft.com/office/officeart/2005/8/layout/list1"/>
    <dgm:cxn modelId="{ABB8ABDF-AB26-4B50-887B-BAEA12A60C59}" type="presParOf" srcId="{396FBA4E-C699-4A9B-9CB8-F21DE9CAB834}" destId="{2EFE0EFB-F649-4719-A465-C47576881D88}" srcOrd="11" destOrd="0" presId="urn:microsoft.com/office/officeart/2005/8/layout/list1"/>
    <dgm:cxn modelId="{E7E8A68C-CB14-4AAE-94AB-A44F109B36DB}" type="presParOf" srcId="{396FBA4E-C699-4A9B-9CB8-F21DE9CAB834}" destId="{DA543E22-E8A7-4C27-A9FF-5D2ABCBEB066}" srcOrd="12" destOrd="0" presId="urn:microsoft.com/office/officeart/2005/8/layout/list1"/>
    <dgm:cxn modelId="{45066281-993D-4C2B-9080-501976D8E585}" type="presParOf" srcId="{DA543E22-E8A7-4C27-A9FF-5D2ABCBEB066}" destId="{DED2F82D-3E5E-4A1E-B277-1FF4F81CAA00}" srcOrd="0" destOrd="0" presId="urn:microsoft.com/office/officeart/2005/8/layout/list1"/>
    <dgm:cxn modelId="{1C4E1830-DB85-4714-98CD-E35CA7B097E2}" type="presParOf" srcId="{DA543E22-E8A7-4C27-A9FF-5D2ABCBEB066}" destId="{5BB8CC90-B180-4CB6-9DD9-C20BDE22319E}" srcOrd="1" destOrd="0" presId="urn:microsoft.com/office/officeart/2005/8/layout/list1"/>
    <dgm:cxn modelId="{59D178CB-BA47-45BF-900D-482BF2260664}" type="presParOf" srcId="{396FBA4E-C699-4A9B-9CB8-F21DE9CAB834}" destId="{D17BCADC-4AAE-49B9-B109-68681DA32C4E}" srcOrd="13" destOrd="0" presId="urn:microsoft.com/office/officeart/2005/8/layout/list1"/>
    <dgm:cxn modelId="{08DBC72D-8674-449B-8C8B-2F71DB8161C7}" type="presParOf" srcId="{396FBA4E-C699-4A9B-9CB8-F21DE9CAB834}" destId="{B2CE1C8A-7D1A-41CF-93C3-A93D7DDC38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DBEDC-7FBA-4ACF-8B7F-5729DEA29238}">
      <dsp:nvSpPr>
        <dsp:cNvPr id="0" name=""/>
        <dsp:cNvSpPr/>
      </dsp:nvSpPr>
      <dsp:spPr>
        <a:xfrm>
          <a:off x="0" y="963050"/>
          <a:ext cx="111235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E03BF-EF29-49C3-9501-3C6C6B5F09AA}">
      <dsp:nvSpPr>
        <dsp:cNvPr id="0" name=""/>
        <dsp:cNvSpPr/>
      </dsp:nvSpPr>
      <dsp:spPr>
        <a:xfrm>
          <a:off x="556175" y="653090"/>
          <a:ext cx="77864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10" tIns="0" rIns="29431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Endoscopy</a:t>
          </a:r>
        </a:p>
      </dsp:txBody>
      <dsp:txXfrm>
        <a:off x="586437" y="683352"/>
        <a:ext cx="7725936" cy="559396"/>
      </dsp:txXfrm>
    </dsp:sp>
    <dsp:sp modelId="{4383C1F6-04EA-4E3A-B1AB-4083FFC63BE7}">
      <dsp:nvSpPr>
        <dsp:cNvPr id="0" name=""/>
        <dsp:cNvSpPr/>
      </dsp:nvSpPr>
      <dsp:spPr>
        <a:xfrm>
          <a:off x="0" y="1915611"/>
          <a:ext cx="111235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CE29F-22EF-41B3-948F-CACB0EC7A033}">
      <dsp:nvSpPr>
        <dsp:cNvPr id="0" name=""/>
        <dsp:cNvSpPr/>
      </dsp:nvSpPr>
      <dsp:spPr>
        <a:xfrm>
          <a:off x="556175" y="1605650"/>
          <a:ext cx="77864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10" tIns="0" rIns="29431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Forceps Biopsy</a:t>
          </a:r>
        </a:p>
      </dsp:txBody>
      <dsp:txXfrm>
        <a:off x="586437" y="1635912"/>
        <a:ext cx="7725936" cy="559396"/>
      </dsp:txXfrm>
    </dsp:sp>
    <dsp:sp modelId="{CAF7D5F6-B275-4AB5-A1C6-EF4AD3E6C2B1}">
      <dsp:nvSpPr>
        <dsp:cNvPr id="0" name=""/>
        <dsp:cNvSpPr/>
      </dsp:nvSpPr>
      <dsp:spPr>
        <a:xfrm>
          <a:off x="0" y="2868171"/>
          <a:ext cx="111235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D64F7-7C5C-4D72-B2C5-883086D40E76}">
      <dsp:nvSpPr>
        <dsp:cNvPr id="0" name=""/>
        <dsp:cNvSpPr/>
      </dsp:nvSpPr>
      <dsp:spPr>
        <a:xfrm>
          <a:off x="556175" y="2558211"/>
          <a:ext cx="77864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10" tIns="0" rIns="29431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Endoscopic Ultrasound</a:t>
          </a:r>
        </a:p>
      </dsp:txBody>
      <dsp:txXfrm>
        <a:off x="586437" y="2588473"/>
        <a:ext cx="7725936" cy="559396"/>
      </dsp:txXfrm>
    </dsp:sp>
    <dsp:sp modelId="{B2CE1C8A-7D1A-41CF-93C3-A93D7DDC3871}">
      <dsp:nvSpPr>
        <dsp:cNvPr id="0" name=""/>
        <dsp:cNvSpPr/>
      </dsp:nvSpPr>
      <dsp:spPr>
        <a:xfrm>
          <a:off x="0" y="3820731"/>
          <a:ext cx="111235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8CC90-B180-4CB6-9DD9-C20BDE22319E}">
      <dsp:nvSpPr>
        <dsp:cNvPr id="0" name=""/>
        <dsp:cNvSpPr/>
      </dsp:nvSpPr>
      <dsp:spPr>
        <a:xfrm>
          <a:off x="556175" y="3510771"/>
          <a:ext cx="77864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10" tIns="0" rIns="29431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EUS-Guided Fine-Needle Aspiration and Fine-Needle Biopsy</a:t>
          </a:r>
        </a:p>
      </dsp:txBody>
      <dsp:txXfrm>
        <a:off x="586437" y="3541033"/>
        <a:ext cx="772593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27944" y="1435608"/>
            <a:ext cx="10430730" cy="3169246"/>
          </a:xfrm>
        </p:spPr>
        <p:txBody>
          <a:bodyPr>
            <a:normAutofit/>
          </a:bodyPr>
          <a:lstStyle/>
          <a:p>
            <a:r>
              <a:rPr lang="en-US" sz="3600" dirty="0"/>
              <a:t>AGA Clinical Practice Update on Management of</a:t>
            </a:r>
            <a:br>
              <a:rPr lang="en-US" sz="3600" dirty="0"/>
            </a:br>
            <a:r>
              <a:rPr lang="en-US" sz="3600" dirty="0" err="1"/>
              <a:t>Subepithelial</a:t>
            </a:r>
            <a:r>
              <a:rPr lang="en-US" sz="3600" dirty="0"/>
              <a:t> Lesions Encountered During Routine</a:t>
            </a:r>
            <a:br>
              <a:rPr lang="en-US" sz="3600" dirty="0"/>
            </a:br>
            <a:r>
              <a:rPr lang="en-US" sz="3600" dirty="0"/>
              <a:t>Endoscopy: Expert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F562C-CFB3-7F1F-6422-1099FC673947}"/>
              </a:ext>
            </a:extLst>
          </p:cNvPr>
          <p:cNvSpPr txBox="1"/>
          <p:nvPr/>
        </p:nvSpPr>
        <p:spPr>
          <a:xfrm>
            <a:off x="6650390" y="6171822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Clinical Gastroenterology and Hepatology 2022;</a:t>
            </a:r>
          </a:p>
        </p:txBody>
      </p:sp>
    </p:spTree>
    <p:extLst>
      <p:ext uri="{BB962C8B-B14F-4D97-AF65-F5344CB8AC3E}">
        <p14:creationId xmlns:p14="http://schemas.microsoft.com/office/powerpoint/2010/main" val="246252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2182118"/>
            <a:ext cx="4416425" cy="2484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887"/>
            <a:ext cx="12192000" cy="1228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1" y="1777483"/>
            <a:ext cx="11607282" cy="45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" y="1370075"/>
            <a:ext cx="12166264" cy="1130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8" y="2500604"/>
            <a:ext cx="11449216" cy="392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4" y="1370075"/>
            <a:ext cx="11639795" cy="61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2" y="1981146"/>
            <a:ext cx="11202854" cy="45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8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2" y="1370075"/>
            <a:ext cx="11887200" cy="461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" y="1963973"/>
            <a:ext cx="11691888" cy="38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7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289102"/>
            <a:ext cx="11769331" cy="960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1" y="2427296"/>
            <a:ext cx="11269353" cy="37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" y="1294566"/>
            <a:ext cx="12005389" cy="63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7" y="2062259"/>
            <a:ext cx="11497556" cy="36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973"/>
            <a:ext cx="12192000" cy="1158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6" y="2539288"/>
            <a:ext cx="11266520" cy="34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1381324"/>
            <a:ext cx="12192000" cy="680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0" y="2072913"/>
            <a:ext cx="11016086" cy="37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6" y="460850"/>
            <a:ext cx="11374855" cy="369127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6" y="2058953"/>
            <a:ext cx="11384772" cy="3431026"/>
          </a:xfrm>
        </p:spPr>
      </p:pic>
    </p:spTree>
    <p:extLst>
      <p:ext uri="{BB962C8B-B14F-4D97-AF65-F5344CB8AC3E}">
        <p14:creationId xmlns:p14="http://schemas.microsoft.com/office/powerpoint/2010/main" val="366169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" y="1370075"/>
            <a:ext cx="11457986" cy="264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8" y="2104997"/>
            <a:ext cx="11524136" cy="32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Subepithelial</a:t>
            </a:r>
            <a:r>
              <a:rPr lang="en-US" dirty="0"/>
              <a:t> lesions (SELs)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371150" cy="5144946"/>
          </a:xfrm>
        </p:spPr>
        <p:txBody>
          <a:bodyPr>
            <a:noAutofit/>
          </a:bodyPr>
          <a:lstStyle/>
          <a:p>
            <a:r>
              <a:rPr lang="en-US" sz="1600" dirty="0" err="1"/>
              <a:t>Subepithelial</a:t>
            </a:r>
            <a:r>
              <a:rPr lang="en-US" sz="1600" dirty="0"/>
              <a:t> lesions (SELs) of the gastrointestinal (GI) tract are masses, bulges, or impressions in the GI lumen that are covered with </a:t>
            </a:r>
            <a:r>
              <a:rPr lang="en-US" sz="1600" dirty="0">
                <a:solidFill>
                  <a:srgbClr val="FF0000"/>
                </a:solidFill>
              </a:rPr>
              <a:t>normal-appearing epithelium</a:t>
            </a:r>
            <a:r>
              <a:rPr lang="en-US" sz="1600" dirty="0"/>
              <a:t>.</a:t>
            </a:r>
          </a:p>
          <a:p>
            <a:r>
              <a:rPr lang="en-US" sz="1600" dirty="0"/>
              <a:t>These lesions can originate from the </a:t>
            </a:r>
            <a:r>
              <a:rPr lang="en-US" sz="1600" dirty="0" err="1">
                <a:solidFill>
                  <a:srgbClr val="FF0000"/>
                </a:solidFill>
              </a:rPr>
              <a:t>muscularis</a:t>
            </a:r>
            <a:r>
              <a:rPr lang="en-US" sz="1600" dirty="0">
                <a:solidFill>
                  <a:srgbClr val="FF0000"/>
                </a:solidFill>
              </a:rPr>
              <a:t> mucosa, submucosa, or </a:t>
            </a:r>
            <a:r>
              <a:rPr lang="en-US" sz="1600" dirty="0" err="1">
                <a:solidFill>
                  <a:srgbClr val="FF0000"/>
                </a:solidFill>
              </a:rPr>
              <a:t>muscularis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propria</a:t>
            </a:r>
            <a:r>
              <a:rPr lang="en-US" sz="1600" dirty="0">
                <a:solidFill>
                  <a:srgbClr val="FF0000"/>
                </a:solidFill>
              </a:rPr>
              <a:t> (MP) </a:t>
            </a:r>
            <a:r>
              <a:rPr lang="en-US" sz="1600" dirty="0"/>
              <a:t>of the GI tract, or they can be </a:t>
            </a:r>
            <a:r>
              <a:rPr lang="en-US" sz="1600" dirty="0" err="1"/>
              <a:t>extraluminal</a:t>
            </a:r>
            <a:r>
              <a:rPr lang="en-US" sz="1600" dirty="0"/>
              <a:t>.</a:t>
            </a:r>
          </a:p>
          <a:p>
            <a:r>
              <a:rPr lang="en-US" sz="1600" dirty="0"/>
              <a:t> SELs are found in 1 in every 300 endoscopies, and two-thirds of these lesions are located in the stomach.</a:t>
            </a:r>
          </a:p>
          <a:p>
            <a:r>
              <a:rPr lang="en-US" sz="1600" dirty="0"/>
              <a:t> They represent a </a:t>
            </a:r>
            <a:r>
              <a:rPr lang="en-US" sz="1600" dirty="0" err="1">
                <a:solidFill>
                  <a:srgbClr val="FF0000"/>
                </a:solidFill>
              </a:rPr>
              <a:t>heterogenous</a:t>
            </a:r>
            <a:r>
              <a:rPr lang="en-US" sz="1600" dirty="0"/>
              <a:t> group of lesions including </a:t>
            </a:r>
            <a:r>
              <a:rPr lang="en-US" sz="1600" dirty="0">
                <a:solidFill>
                  <a:srgbClr val="FF0000"/>
                </a:solidFill>
              </a:rPr>
              <a:t>non-neoplastic</a:t>
            </a:r>
            <a:r>
              <a:rPr lang="en-US" sz="1600" dirty="0"/>
              <a:t> lesions such as ectopic pancreatic tissue and </a:t>
            </a:r>
            <a:r>
              <a:rPr lang="en-US" sz="1600" dirty="0">
                <a:solidFill>
                  <a:srgbClr val="FF0000"/>
                </a:solidFill>
              </a:rPr>
              <a:t>neoplastic</a:t>
            </a:r>
            <a:r>
              <a:rPr lang="en-US" sz="1600" dirty="0"/>
              <a:t> lesions. The neoplastic SELs can vary from lesions with no malignant potential such as lipomas to those with malignant potential such as gastrointestinal stromal tumors (GISTs).</a:t>
            </a:r>
          </a:p>
          <a:p>
            <a:r>
              <a:rPr lang="en-US" sz="1600" dirty="0"/>
              <a:t>The majority of SELs are </a:t>
            </a:r>
            <a:r>
              <a:rPr lang="en-US" sz="1600" dirty="0">
                <a:solidFill>
                  <a:srgbClr val="FF0000"/>
                </a:solidFill>
              </a:rPr>
              <a:t>small</a:t>
            </a:r>
            <a:r>
              <a:rPr lang="en-US" sz="1600" dirty="0"/>
              <a:t> and found </a:t>
            </a:r>
            <a:r>
              <a:rPr lang="en-US" sz="1600" dirty="0">
                <a:solidFill>
                  <a:srgbClr val="FF0000"/>
                </a:solidFill>
              </a:rPr>
              <a:t>incidentally</a:t>
            </a:r>
            <a:r>
              <a:rPr lang="en-US" sz="1600" dirty="0"/>
              <a:t>. The most common symptoms, when present, are </a:t>
            </a:r>
            <a:r>
              <a:rPr lang="en-US" sz="1600" dirty="0">
                <a:solidFill>
                  <a:srgbClr val="FF0000"/>
                </a:solidFill>
              </a:rPr>
              <a:t>GI bleeding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FF0000"/>
                </a:solidFill>
              </a:rPr>
              <a:t>abdominal pain</a:t>
            </a:r>
            <a:r>
              <a:rPr lang="en-US" sz="1600" dirty="0"/>
              <a:t>. Rarely they can cause bowel obstruction or present with metastasis. </a:t>
            </a:r>
          </a:p>
        </p:txBody>
      </p:sp>
    </p:spTree>
    <p:extLst>
      <p:ext uri="{BB962C8B-B14F-4D97-AF65-F5344CB8AC3E}">
        <p14:creationId xmlns:p14="http://schemas.microsoft.com/office/powerpoint/2010/main" val="355435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899455"/>
            <a:ext cx="12145342" cy="4706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225"/>
            <a:ext cx="12192000" cy="1434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9" y="2919866"/>
            <a:ext cx="11547041" cy="34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8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205E-388D-3DCB-15C6-DB086D75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955" y="327596"/>
            <a:ext cx="6877119" cy="640080"/>
          </a:xfrm>
        </p:spPr>
        <p:txBody>
          <a:bodyPr>
            <a:normAutofit/>
          </a:bodyPr>
          <a:lstStyle/>
          <a:p>
            <a:r>
              <a:rPr lang="en-GB" sz="3200" b="1" dirty="0"/>
              <a:t>Endoscopic Resection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584CA-DA22-476A-A159-486B40C90A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8696" y="1479411"/>
            <a:ext cx="10836663" cy="463666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There are multiple different techniques described for endoscopic resection of SEL and can be categorized into </a:t>
            </a:r>
            <a:r>
              <a:rPr lang="en-GB" sz="2000" dirty="0">
                <a:solidFill>
                  <a:srgbClr val="C00000"/>
                </a:solidFill>
              </a:rPr>
              <a:t>exposed</a:t>
            </a:r>
            <a:r>
              <a:rPr lang="en-GB" sz="2000" dirty="0"/>
              <a:t> vs </a:t>
            </a:r>
            <a:r>
              <a:rPr lang="en-GB" sz="2000" dirty="0">
                <a:solidFill>
                  <a:srgbClr val="C00000"/>
                </a:solidFill>
              </a:rPr>
              <a:t>non-exposed</a:t>
            </a:r>
            <a:r>
              <a:rPr lang="en-GB" sz="2000" dirty="0"/>
              <a:t> with reference to breach of MP and exposure to extraluminal space.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method used is often determined by the </a:t>
            </a:r>
            <a:r>
              <a:rPr lang="en-GB" sz="2000" dirty="0">
                <a:solidFill>
                  <a:srgbClr val="C00000"/>
                </a:solidFill>
              </a:rPr>
              <a:t>layer </a:t>
            </a:r>
            <a:r>
              <a:rPr lang="en-GB" sz="2000" dirty="0"/>
              <a:t>in which the lesion is situated, </a:t>
            </a:r>
            <a:r>
              <a:rPr lang="en-GB" sz="2000" dirty="0">
                <a:solidFill>
                  <a:srgbClr val="C00000"/>
                </a:solidFill>
              </a:rPr>
              <a:t>size</a:t>
            </a:r>
            <a:r>
              <a:rPr lang="en-GB" sz="2000" dirty="0"/>
              <a:t>, and </a:t>
            </a:r>
            <a:r>
              <a:rPr lang="en-GB" sz="2000" dirty="0">
                <a:solidFill>
                  <a:srgbClr val="C00000"/>
                </a:solidFill>
              </a:rPr>
              <a:t>location</a:t>
            </a:r>
            <a:r>
              <a:rPr lang="en-GB" sz="2000" dirty="0"/>
              <a:t>. The ultimate goal of endoscopic resection is to have a complete resection (R0).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Determining the layer </a:t>
            </a:r>
            <a:r>
              <a:rPr lang="en-GB" sz="2000" dirty="0"/>
              <a:t>of involvement by EUS is critical in planning resection techniques.</a:t>
            </a:r>
          </a:p>
        </p:txBody>
      </p:sp>
    </p:spTree>
    <p:extLst>
      <p:ext uri="{BB962C8B-B14F-4D97-AF65-F5344CB8AC3E}">
        <p14:creationId xmlns:p14="http://schemas.microsoft.com/office/powerpoint/2010/main" val="1809462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EF93-DE47-6C06-359B-6DEBA6A3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292" y="366855"/>
            <a:ext cx="7610875" cy="721281"/>
          </a:xfrm>
        </p:spPr>
        <p:txBody>
          <a:bodyPr>
            <a:normAutofit/>
          </a:bodyPr>
          <a:lstStyle/>
          <a:p>
            <a:r>
              <a:rPr lang="en-GB" sz="3200" b="1" dirty="0"/>
              <a:t>Endoscopic Submucosal Resection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33CA-A725-3BEB-042F-18795FB43F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446" y="1462985"/>
            <a:ext cx="10876815" cy="5288244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cs typeface="B Hamid" panose="00000400000000000000" pitchFamily="2" charset="-78"/>
              </a:rPr>
              <a:t>Endoscopic submucosal resection (ESMR) allows for removal of lesions up to 20 mm in size arising from mucosa or submucosa.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cs typeface="B Hamid" panose="00000400000000000000" pitchFamily="2" charset="-78"/>
              </a:rPr>
              <a:t>Cap-assisted technique </a:t>
            </a:r>
            <a:r>
              <a:rPr lang="en-GB" sz="2400" dirty="0">
                <a:solidFill>
                  <a:schemeClr val="tx1"/>
                </a:solidFill>
                <a:cs typeface="B Hamid" panose="00000400000000000000" pitchFamily="2" charset="-78"/>
              </a:rPr>
              <a:t>involves suctioning the lesion into a cap and resecting the lesion with a preloaded snare.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cs typeface="B Hamid" panose="00000400000000000000" pitchFamily="2" charset="-78"/>
              </a:rPr>
              <a:t> ESMR with </a:t>
            </a:r>
            <a:r>
              <a:rPr lang="en-GB" sz="2400" dirty="0">
                <a:solidFill>
                  <a:srgbClr val="FF0000"/>
                </a:solidFill>
                <a:cs typeface="B Hamid" panose="00000400000000000000" pitchFamily="2" charset="-78"/>
              </a:rPr>
              <a:t>ligation </a:t>
            </a:r>
            <a:r>
              <a:rPr lang="en-GB" sz="2400" dirty="0">
                <a:cs typeface="B Hamid" panose="00000400000000000000" pitchFamily="2" charset="-78"/>
              </a:rPr>
              <a:t>involves ligating the base of the lesion using a band or </a:t>
            </a:r>
            <a:r>
              <a:rPr lang="en-GB" sz="2400" dirty="0" err="1">
                <a:cs typeface="B Hamid" panose="00000400000000000000" pitchFamily="2" charset="-78"/>
              </a:rPr>
              <a:t>endoloop</a:t>
            </a:r>
            <a:r>
              <a:rPr lang="en-GB" sz="2400" dirty="0">
                <a:cs typeface="B Hamid" panose="00000400000000000000" pitchFamily="2" charset="-78"/>
              </a:rPr>
              <a:t>, followed by resection using a snare.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cs typeface="B Hamid" panose="00000400000000000000" pitchFamily="2" charset="-78"/>
              </a:rPr>
              <a:t>These techniques </a:t>
            </a:r>
            <a:r>
              <a:rPr lang="en-GB" sz="2400" dirty="0" err="1">
                <a:cs typeface="B Hamid" panose="00000400000000000000" pitchFamily="2" charset="-78"/>
              </a:rPr>
              <a:t>harbor</a:t>
            </a:r>
            <a:r>
              <a:rPr lang="en-GB" sz="2400" dirty="0">
                <a:cs typeface="B Hamid" panose="00000400000000000000" pitchFamily="2" charset="-78"/>
              </a:rPr>
              <a:t> a bleeding risk of 4%–13% and perforation risk of 5%</a:t>
            </a:r>
          </a:p>
        </p:txBody>
      </p:sp>
    </p:spTree>
    <p:extLst>
      <p:ext uri="{BB962C8B-B14F-4D97-AF65-F5344CB8AC3E}">
        <p14:creationId xmlns:p14="http://schemas.microsoft.com/office/powerpoint/2010/main" val="1446942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E6F1-8F49-FA41-40FA-12F245ED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59DEB-0F0E-8DA0-EA03-071086126D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73978" y="1547736"/>
            <a:ext cx="7099991" cy="4989433"/>
          </a:xfrm>
        </p:spPr>
      </p:pic>
    </p:spTree>
    <p:extLst>
      <p:ext uri="{BB962C8B-B14F-4D97-AF65-F5344CB8AC3E}">
        <p14:creationId xmlns:p14="http://schemas.microsoft.com/office/powerpoint/2010/main" val="79519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99F3-AA74-6E33-F9D0-07D1C6F8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260" y="448056"/>
            <a:ext cx="7709432" cy="640080"/>
          </a:xfrm>
        </p:spPr>
        <p:txBody>
          <a:bodyPr>
            <a:normAutofit/>
          </a:bodyPr>
          <a:lstStyle/>
          <a:p>
            <a:r>
              <a:rPr lang="en-GB" sz="3200" b="1" dirty="0"/>
              <a:t>Endoscopic Submucosal Dissection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930E-D6D8-94F2-4F7E-B497CBA700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298" y="1435607"/>
            <a:ext cx="11060406" cy="542239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Endoscopic submucosal dissection (ESD) </a:t>
            </a:r>
            <a:r>
              <a:rPr lang="en-GB" sz="2000" dirty="0"/>
              <a:t>has been used for removal of selective SELs confined to the </a:t>
            </a:r>
            <a:r>
              <a:rPr lang="en-GB" sz="2000" dirty="0">
                <a:solidFill>
                  <a:srgbClr val="C00000"/>
                </a:solidFill>
              </a:rPr>
              <a:t>muscularis mucosa or submucosa </a:t>
            </a:r>
            <a:r>
              <a:rPr lang="en-GB" sz="2000" dirty="0"/>
              <a:t>such as gastric carcinoids and granular cell </a:t>
            </a:r>
            <a:r>
              <a:rPr lang="en-GB" sz="2000" dirty="0" err="1"/>
              <a:t>tumors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 ESD is an </a:t>
            </a:r>
            <a:r>
              <a:rPr lang="en-GB" sz="2000" dirty="0">
                <a:solidFill>
                  <a:srgbClr val="C00000"/>
                </a:solidFill>
              </a:rPr>
              <a:t>exposed </a:t>
            </a:r>
            <a:r>
              <a:rPr lang="en-GB" sz="2000" dirty="0"/>
              <a:t>technique in which the overlying mucosa is resected along with the lesion itself.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ESD techniques are indicated for lesions that are easily accessible for knife manipulation as well as closure techniques and devices such as the </a:t>
            </a:r>
            <a:r>
              <a:rPr lang="en-GB" sz="2000" dirty="0" err="1">
                <a:solidFill>
                  <a:srgbClr val="C00000"/>
                </a:solidFill>
              </a:rPr>
              <a:t>esophagus</a:t>
            </a:r>
            <a:r>
              <a:rPr lang="en-GB" sz="2000" dirty="0">
                <a:solidFill>
                  <a:srgbClr val="C00000"/>
                </a:solidFill>
              </a:rPr>
              <a:t>, body of the stomach, or rectum.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ESD could be used </a:t>
            </a:r>
            <a:r>
              <a:rPr lang="en-GB" sz="2000" dirty="0">
                <a:solidFill>
                  <a:srgbClr val="C00000"/>
                </a:solidFill>
              </a:rPr>
              <a:t>in difficult </a:t>
            </a:r>
            <a:r>
              <a:rPr lang="en-GB" sz="2000" dirty="0"/>
              <a:t>positions such as </a:t>
            </a:r>
            <a:r>
              <a:rPr lang="en-GB" sz="2000" dirty="0">
                <a:solidFill>
                  <a:srgbClr val="C00000"/>
                </a:solidFill>
              </a:rPr>
              <a:t>duodenum</a:t>
            </a:r>
            <a:r>
              <a:rPr lang="en-GB" sz="2000" dirty="0"/>
              <a:t> in selected patients and when done by expert hands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0782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4D9C-2799-D175-1A39-BA37814F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5260B-5562-3AF5-D97F-784D232AE7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32636" y="1331067"/>
            <a:ext cx="5450277" cy="5276147"/>
          </a:xfrm>
        </p:spPr>
      </p:pic>
    </p:spTree>
    <p:extLst>
      <p:ext uri="{BB962C8B-B14F-4D97-AF65-F5344CB8AC3E}">
        <p14:creationId xmlns:p14="http://schemas.microsoft.com/office/powerpoint/2010/main" val="629729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E74F-8E1F-D653-BA67-0772111E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76" y="513762"/>
            <a:ext cx="7490415" cy="640080"/>
          </a:xfrm>
        </p:spPr>
        <p:txBody>
          <a:bodyPr>
            <a:normAutofit/>
          </a:bodyPr>
          <a:lstStyle/>
          <a:p>
            <a:r>
              <a:rPr lang="en-GB" sz="3200" b="1" dirty="0"/>
              <a:t>Submucosal Tunnel Endoscopic Resection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041E1-BED0-C3DC-1C0A-355F274F3D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1349" y="1533262"/>
            <a:ext cx="10934471" cy="471422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Submucosal tunnel endoscopic resection (STER) is a </a:t>
            </a:r>
            <a:r>
              <a:rPr lang="en-GB" sz="2400" dirty="0">
                <a:solidFill>
                  <a:srgbClr val="C00000"/>
                </a:solidFill>
              </a:rPr>
              <a:t>non-exposed </a:t>
            </a:r>
            <a:r>
              <a:rPr lang="en-GB" sz="2400" dirty="0"/>
              <a:t>technique that can be used </a:t>
            </a:r>
            <a:r>
              <a:rPr lang="en-GB" sz="2400" dirty="0">
                <a:solidFill>
                  <a:srgbClr val="C00000"/>
                </a:solidFill>
              </a:rPr>
              <a:t>for deeper lesions </a:t>
            </a:r>
            <a:r>
              <a:rPr lang="en-GB" sz="2400" dirty="0"/>
              <a:t>in which there is risk for </a:t>
            </a:r>
            <a:r>
              <a:rPr lang="en-GB" sz="2400" dirty="0">
                <a:solidFill>
                  <a:srgbClr val="C00000"/>
                </a:solidFill>
              </a:rPr>
              <a:t>MP </a:t>
            </a:r>
            <a:r>
              <a:rPr lang="en-GB" sz="2400" dirty="0"/>
              <a:t>involvement and consequent perforation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STER is ideally used in locations in which scope manipulation for ESD techniques may be difficult such as the </a:t>
            </a:r>
            <a:r>
              <a:rPr lang="en-GB" sz="2400" dirty="0">
                <a:solidFill>
                  <a:srgbClr val="C00000"/>
                </a:solidFill>
              </a:rPr>
              <a:t>cardia or proximal gastric fundus.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. SEL </a:t>
            </a:r>
            <a:r>
              <a:rPr lang="en-GB" sz="2400" dirty="0">
                <a:solidFill>
                  <a:srgbClr val="C00000"/>
                </a:solidFill>
              </a:rPr>
              <a:t>size c</a:t>
            </a:r>
            <a:r>
              <a:rPr lang="en-GB" sz="2400" dirty="0"/>
              <a:t>an be a </a:t>
            </a:r>
            <a:r>
              <a:rPr lang="en-GB" sz="2400" dirty="0">
                <a:solidFill>
                  <a:srgbClr val="C00000"/>
                </a:solidFill>
              </a:rPr>
              <a:t>limitation</a:t>
            </a:r>
            <a:r>
              <a:rPr lang="en-GB" sz="2400" dirty="0"/>
              <a:t> in STER, because lesions </a:t>
            </a:r>
            <a:r>
              <a:rPr lang="en-GB" sz="2400" dirty="0">
                <a:solidFill>
                  <a:srgbClr val="C00000"/>
                </a:solidFill>
              </a:rPr>
              <a:t>larger than 3–4 cm </a:t>
            </a:r>
            <a:r>
              <a:rPr lang="en-GB" sz="2400" dirty="0"/>
              <a:t>can be difficult to remove from the tunnel</a:t>
            </a:r>
          </a:p>
        </p:txBody>
      </p:sp>
    </p:spTree>
    <p:extLst>
      <p:ext uri="{BB962C8B-B14F-4D97-AF65-F5344CB8AC3E}">
        <p14:creationId xmlns:p14="http://schemas.microsoft.com/office/powerpoint/2010/main" val="3994736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0EC1-E7F2-156B-CBA5-844C3EB2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614F5-AB7F-BBCC-8C39-BFE22BF494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65373" y="1397523"/>
            <a:ext cx="6377865" cy="5189442"/>
          </a:xfrm>
        </p:spPr>
      </p:pic>
    </p:spTree>
    <p:extLst>
      <p:ext uri="{BB962C8B-B14F-4D97-AF65-F5344CB8AC3E}">
        <p14:creationId xmlns:p14="http://schemas.microsoft.com/office/powerpoint/2010/main" val="296813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FDCA-70A4-5FF1-96AA-FDD03E5D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445" y="448056"/>
            <a:ext cx="6669097" cy="640080"/>
          </a:xfrm>
        </p:spPr>
        <p:txBody>
          <a:bodyPr>
            <a:normAutofit/>
          </a:bodyPr>
          <a:lstStyle/>
          <a:p>
            <a:r>
              <a:rPr lang="en-GB" sz="3200" b="1" dirty="0"/>
              <a:t>Endoscopic Full-Thickness Resection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E161-3E01-A9EB-8131-35B5C752D5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5005" y="1583445"/>
            <a:ext cx="10375976" cy="4560010"/>
          </a:xfrm>
        </p:spPr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When the lesion involves the </a:t>
            </a:r>
            <a:r>
              <a:rPr lang="en-GB" sz="2400" dirty="0">
                <a:solidFill>
                  <a:srgbClr val="C00000"/>
                </a:solidFill>
              </a:rPr>
              <a:t>MP and/or extends into the extraluminal </a:t>
            </a:r>
            <a:r>
              <a:rPr lang="en-GB" sz="2400" dirty="0"/>
              <a:t>space, complete lesion resection using the methods described above is known as FTR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The term FTR has now come to mean that a </a:t>
            </a:r>
            <a:r>
              <a:rPr lang="en-GB" sz="2400" dirty="0">
                <a:solidFill>
                  <a:srgbClr val="C00000"/>
                </a:solidFill>
              </a:rPr>
              <a:t>close-and-resect order </a:t>
            </a:r>
            <a:r>
              <a:rPr lang="en-GB" sz="2400" dirty="0"/>
              <a:t>will be used to </a:t>
            </a:r>
            <a:r>
              <a:rPr lang="en-GB" sz="2400" dirty="0">
                <a:solidFill>
                  <a:srgbClr val="C00000"/>
                </a:solidFill>
              </a:rPr>
              <a:t>avoid the impending perforation </a:t>
            </a:r>
            <a:r>
              <a:rPr lang="en-GB" sz="2400" dirty="0"/>
              <a:t>caused by full-thickness removal.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Limitations to use of these devices </a:t>
            </a:r>
            <a:r>
              <a:rPr lang="en-GB" sz="2400" dirty="0">
                <a:solidFill>
                  <a:srgbClr val="C00000"/>
                </a:solidFill>
              </a:rPr>
              <a:t>are size of the lesions </a:t>
            </a:r>
            <a:r>
              <a:rPr lang="en-GB" sz="2400" dirty="0"/>
              <a:t>to those that can be fit into the caps, the ability to </a:t>
            </a:r>
            <a:r>
              <a:rPr lang="en-GB" sz="2400" dirty="0" err="1"/>
              <a:t>maneuver</a:t>
            </a:r>
            <a:r>
              <a:rPr lang="en-GB" sz="2400" dirty="0"/>
              <a:t> the scope and device to the lesion itself, and finally the ability to manipulate the lesion into the cap.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128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4A89-6856-3864-15EF-AF19C85E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3E29CA-B847-9CA5-9E6C-235CF49ACC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01425" y="1502712"/>
            <a:ext cx="11347450" cy="4387556"/>
          </a:xfrm>
        </p:spPr>
      </p:pic>
    </p:spTree>
    <p:extLst>
      <p:ext uri="{BB962C8B-B14F-4D97-AF65-F5344CB8AC3E}">
        <p14:creationId xmlns:p14="http://schemas.microsoft.com/office/powerpoint/2010/main" val="281503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67019775"/>
              </p:ext>
            </p:extLst>
          </p:nvPr>
        </p:nvGraphicFramePr>
        <p:xfrm>
          <a:off x="539750" y="1435100"/>
          <a:ext cx="11123515" cy="500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232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" y="755780"/>
            <a:ext cx="12110313" cy="5617027"/>
          </a:xfrm>
        </p:spPr>
      </p:pic>
    </p:spTree>
    <p:extLst>
      <p:ext uri="{BB962C8B-B14F-4D97-AF65-F5344CB8AC3E}">
        <p14:creationId xmlns:p14="http://schemas.microsoft.com/office/powerpoint/2010/main" val="1276548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8482834" cy="640080"/>
          </a:xfrm>
        </p:spPr>
        <p:txBody>
          <a:bodyPr>
            <a:normAutofit/>
          </a:bodyPr>
          <a:lstStyle/>
          <a:p>
            <a:r>
              <a:rPr lang="en-US" dirty="0"/>
              <a:t>Management of Common </a:t>
            </a:r>
            <a:r>
              <a:rPr lang="en-US" dirty="0" err="1"/>
              <a:t>Subepithelial</a:t>
            </a:r>
            <a:r>
              <a:rPr lang="en-US" dirty="0"/>
              <a:t>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1149" y="1307605"/>
            <a:ext cx="11833657" cy="559967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dvTT08640291"/>
              </a:rPr>
              <a:t>Lipomas</a:t>
            </a:r>
            <a:r>
              <a:rPr lang="en-US" sz="2400" dirty="0">
                <a:latin typeface="AdvTT08640291"/>
              </a:rPr>
              <a:t> have distinct endoscopic and endosonographic features. Tissue sampling and surveillance are </a:t>
            </a:r>
            <a:r>
              <a:rPr lang="en-US" sz="2400" dirty="0">
                <a:solidFill>
                  <a:srgbClr val="FF0000"/>
                </a:solidFill>
                <a:latin typeface="AdvTT08640291"/>
              </a:rPr>
              <a:t>not required </a:t>
            </a:r>
            <a:r>
              <a:rPr lang="en-US" sz="2400" dirty="0">
                <a:latin typeface="AdvTT08640291"/>
              </a:rPr>
              <a:t>for these lesions.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dvTT08640291"/>
              </a:rPr>
              <a:t>Pancreatic</a:t>
            </a:r>
            <a:r>
              <a:rPr lang="en-US" sz="2400" dirty="0">
                <a:latin typeface="AdvTT08640291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dvTT08640291"/>
              </a:rPr>
              <a:t>rests</a:t>
            </a:r>
            <a:r>
              <a:rPr lang="en-US" sz="2400" dirty="0">
                <a:latin typeface="AdvTT08640291"/>
              </a:rPr>
              <a:t> have typical endoscopic </a:t>
            </a:r>
            <a:r>
              <a:rPr lang="en-US" sz="2400" dirty="0" err="1">
                <a:latin typeface="AdvTT08640291"/>
              </a:rPr>
              <a:t>appearance.These</a:t>
            </a:r>
            <a:r>
              <a:rPr lang="en-US" sz="2400" dirty="0">
                <a:latin typeface="AdvTT08640291"/>
              </a:rPr>
              <a:t> lesions are generally benign and do </a:t>
            </a:r>
            <a:r>
              <a:rPr lang="en-US" sz="2400" dirty="0">
                <a:solidFill>
                  <a:srgbClr val="FF0000"/>
                </a:solidFill>
                <a:latin typeface="AdvTT08640291"/>
              </a:rPr>
              <a:t>not require surveillance</a:t>
            </a:r>
            <a:r>
              <a:rPr lang="en-US" sz="2400" dirty="0">
                <a:latin typeface="AdvTT08640291"/>
              </a:rPr>
              <a:t>. Larger lesions rarely cause pain or bleeding necessitating endoscopic or surgical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dvTT08640291"/>
              </a:rPr>
              <a:t>Duplication</a:t>
            </a:r>
            <a:r>
              <a:rPr lang="en-US" sz="2400" dirty="0">
                <a:latin typeface="AdvTT08640291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dvTT08640291"/>
              </a:rPr>
              <a:t>cysts</a:t>
            </a:r>
            <a:r>
              <a:rPr lang="en-US" sz="2400" dirty="0">
                <a:latin typeface="AdvTT08640291"/>
              </a:rPr>
              <a:t> of the foregut are typically asymptomatic and have characteristic </a:t>
            </a:r>
            <a:r>
              <a:rPr lang="en-US" sz="2400" dirty="0" err="1">
                <a:latin typeface="AdvTT08640291"/>
              </a:rPr>
              <a:t>endosonographic</a:t>
            </a:r>
            <a:r>
              <a:rPr lang="en-US" sz="2400" dirty="0">
                <a:latin typeface="AdvTT08640291"/>
              </a:rPr>
              <a:t> appearance. EUS-FNA is often not required to establish the diagnosis and should be avoided for mediastinal lesions because </a:t>
            </a:r>
            <a:r>
              <a:rPr lang="en-US" sz="2400" dirty="0" err="1">
                <a:latin typeface="AdvTT08640291"/>
              </a:rPr>
              <a:t>mediastinitis</a:t>
            </a:r>
            <a:r>
              <a:rPr lang="en-US" sz="2400" dirty="0">
                <a:latin typeface="AdvTT08640291"/>
              </a:rPr>
              <a:t> is a recognized complication. These lesions do </a:t>
            </a:r>
            <a:r>
              <a:rPr lang="en-US" sz="2400" dirty="0">
                <a:solidFill>
                  <a:srgbClr val="FF0000"/>
                </a:solidFill>
                <a:latin typeface="AdvTT08640291"/>
              </a:rPr>
              <a:t>not require surveillance</a:t>
            </a:r>
            <a:r>
              <a:rPr lang="en-US" sz="2400" dirty="0">
                <a:latin typeface="AdvTT08640291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506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399708"/>
            <a:ext cx="6564024" cy="1095090"/>
          </a:xfrm>
        </p:spPr>
        <p:txBody>
          <a:bodyPr>
            <a:normAutofit/>
          </a:bodyPr>
          <a:lstStyle/>
          <a:p>
            <a:r>
              <a:rPr lang="en-US" sz="2800" b="1" dirty="0"/>
              <a:t>Gastrointestinal Stromal Tumors</a:t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052" y="1263801"/>
            <a:ext cx="11347742" cy="519449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GISTs have some malignant potential, as defined by their size, location, and the presence of symptoms.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Gastric GISTs of 2 cm or less </a:t>
            </a:r>
            <a:r>
              <a:rPr lang="en-US" sz="2000" dirty="0"/>
              <a:t>have very low rates of metastasis regardless of their mitotic index (0%).This risk increases to 3% for lesions 3–5 cm with a low mitotic index and to 16% for lesions with high mitotic index. The risk of metastasis of GISTs in the small intestine, even in lesions less than 2 cm with </a:t>
            </a:r>
            <a:r>
              <a:rPr lang="en-US" sz="2000" dirty="0">
                <a:solidFill>
                  <a:srgbClr val="FF0000"/>
                </a:solidFill>
              </a:rPr>
              <a:t>high mitotic index</a:t>
            </a:r>
            <a:r>
              <a:rPr lang="en-US" sz="2000" dirty="0"/>
              <a:t>, could be as high as 50%.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Gastric GISTs equal to or less than 2 cm </a:t>
            </a:r>
            <a:r>
              <a:rPr lang="en-US" sz="2000" dirty="0"/>
              <a:t>can be surveilled using</a:t>
            </a:r>
            <a:r>
              <a:rPr lang="en-US" sz="2000" dirty="0">
                <a:solidFill>
                  <a:srgbClr val="FF0000"/>
                </a:solidFill>
              </a:rPr>
              <a:t> 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Small intestinal GISTs, symptomatic gastric GISTs, or gastric GISTs with high-risk EUS features (</a:t>
            </a:r>
            <a:r>
              <a:rPr lang="en-US" sz="2000" dirty="0">
                <a:solidFill>
                  <a:srgbClr val="FF0000"/>
                </a:solidFill>
              </a:rPr>
              <a:t>irregular border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cystic spaces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ulceration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echogenic foci</a:t>
            </a:r>
            <a:r>
              <a:rPr lang="en-US" sz="2000" dirty="0"/>
              <a:t>) require </a:t>
            </a:r>
            <a:r>
              <a:rPr lang="en-US" sz="2000" dirty="0">
                <a:solidFill>
                  <a:srgbClr val="FF0000"/>
                </a:solidFill>
              </a:rPr>
              <a:t>surgical</a:t>
            </a:r>
            <a:r>
              <a:rPr lang="en-US" sz="2000" dirty="0"/>
              <a:t> evaluation .</a:t>
            </a:r>
          </a:p>
        </p:txBody>
      </p:sp>
    </p:spTree>
    <p:extLst>
      <p:ext uri="{BB962C8B-B14F-4D97-AF65-F5344CB8AC3E}">
        <p14:creationId xmlns:p14="http://schemas.microsoft.com/office/powerpoint/2010/main" val="3506237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8482834" cy="640080"/>
          </a:xfrm>
        </p:spPr>
        <p:txBody>
          <a:bodyPr>
            <a:normAutofit/>
          </a:bodyPr>
          <a:lstStyle/>
          <a:p>
            <a:r>
              <a:rPr lang="en-US" dirty="0"/>
              <a:t>Management of Common </a:t>
            </a:r>
            <a:r>
              <a:rPr lang="en-US" dirty="0" err="1"/>
              <a:t>Subepithelial</a:t>
            </a:r>
            <a:r>
              <a:rPr lang="en-US" dirty="0"/>
              <a:t>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1207" y="1258326"/>
            <a:ext cx="11487663" cy="6196833"/>
          </a:xfrm>
        </p:spPr>
        <p:txBody>
          <a:bodyPr>
            <a:noAutofit/>
          </a:bodyPr>
          <a:lstStyle/>
          <a:p>
            <a:r>
              <a:rPr lang="en-US" sz="2400" dirty="0"/>
              <a:t>Gastrointestinal Stromal Tumors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. Some gastric GISTs </a:t>
            </a:r>
            <a:r>
              <a:rPr lang="en-US" sz="2000" dirty="0">
                <a:solidFill>
                  <a:srgbClr val="FF0000"/>
                </a:solidFill>
              </a:rPr>
              <a:t>between 2 and 4 cm without high-risk features </a:t>
            </a:r>
            <a:r>
              <a:rPr lang="en-US" sz="2000" dirty="0"/>
              <a:t>can be removed by using advanced </a:t>
            </a:r>
            <a:r>
              <a:rPr lang="en-US" sz="2000" dirty="0">
                <a:solidFill>
                  <a:srgbClr val="FF0000"/>
                </a:solidFill>
              </a:rPr>
              <a:t>endoscopic resection </a:t>
            </a:r>
            <a:r>
              <a:rPr lang="en-US" sz="2000" dirty="0"/>
              <a:t>techniques described above.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Determination for resection should be performed in a multidisciplinary fashion, with confirmation of a low mitotic index (or Ki-67) and lack of metastatic disease on cross-sectional imaging.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a case series, 31 upper GI GISTs were successfully removed by ESD, with no recurrence or metastasis seen in 1- to 2-year follow-up. If the location of a lesion is unfavorable for advanced resection techniques or the expertise is not available, surgery becomes modality of choice.</a:t>
            </a:r>
          </a:p>
        </p:txBody>
      </p:sp>
    </p:spTree>
    <p:extLst>
      <p:ext uri="{BB962C8B-B14F-4D97-AF65-F5344CB8AC3E}">
        <p14:creationId xmlns:p14="http://schemas.microsoft.com/office/powerpoint/2010/main" val="2299896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Leiomyomas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1580969" cy="508649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Leiomyomas</a:t>
            </a:r>
            <a:r>
              <a:rPr lang="en-US" sz="2800" dirty="0"/>
              <a:t> are </a:t>
            </a:r>
            <a:r>
              <a:rPr lang="en-US" sz="2800" dirty="0">
                <a:solidFill>
                  <a:srgbClr val="FF0000"/>
                </a:solidFill>
              </a:rPr>
              <a:t>benign</a:t>
            </a:r>
            <a:r>
              <a:rPr lang="en-US" sz="2800" dirty="0"/>
              <a:t> and are most often found in the </a:t>
            </a:r>
            <a:r>
              <a:rPr lang="en-US" sz="2800" dirty="0">
                <a:solidFill>
                  <a:srgbClr val="FF0000"/>
                </a:solidFill>
              </a:rPr>
              <a:t>esophagus. </a:t>
            </a:r>
            <a:r>
              <a:rPr lang="en-US" sz="2800" dirty="0"/>
              <a:t>They account for two-thirds of spindle cell tumors of the esophagus. To differentiate leiomyoma from GIST, histologic evaluation is needed.</a:t>
            </a:r>
          </a:p>
          <a:p>
            <a:r>
              <a:rPr lang="en-US" sz="2800" dirty="0"/>
              <a:t>Because </a:t>
            </a:r>
            <a:r>
              <a:rPr lang="en-US" sz="2800" dirty="0">
                <a:solidFill>
                  <a:srgbClr val="FF0000"/>
                </a:solidFill>
              </a:rPr>
              <a:t>asymptomatic </a:t>
            </a:r>
            <a:r>
              <a:rPr lang="en-US" sz="2800" dirty="0" err="1">
                <a:solidFill>
                  <a:srgbClr val="FF0000"/>
                </a:solidFill>
              </a:rPr>
              <a:t>leiomyomas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generally do </a:t>
            </a:r>
            <a:r>
              <a:rPr lang="en-US" sz="2800" dirty="0">
                <a:solidFill>
                  <a:srgbClr val="FF0000"/>
                </a:solidFill>
              </a:rPr>
              <a:t>not require surveillance </a:t>
            </a:r>
            <a:r>
              <a:rPr lang="en-US" sz="2800" dirty="0"/>
              <a:t>or resection, </a:t>
            </a:r>
            <a:r>
              <a:rPr lang="en-US" sz="2800" dirty="0">
                <a:solidFill>
                  <a:srgbClr val="FF0000"/>
                </a:solidFill>
              </a:rPr>
              <a:t>tissue sampling using FNA or FNB</a:t>
            </a:r>
            <a:r>
              <a:rPr lang="en-US" sz="2800" dirty="0"/>
              <a:t> to distinguish this from </a:t>
            </a:r>
            <a:r>
              <a:rPr lang="en-US" sz="2800" dirty="0">
                <a:solidFill>
                  <a:srgbClr val="FF0000"/>
                </a:solidFill>
              </a:rPr>
              <a:t>GIST</a:t>
            </a:r>
            <a:r>
              <a:rPr lang="en-US" sz="2800" dirty="0"/>
              <a:t> could be useful</a:t>
            </a:r>
          </a:p>
        </p:txBody>
      </p:sp>
    </p:spTree>
    <p:extLst>
      <p:ext uri="{BB962C8B-B14F-4D97-AF65-F5344CB8AC3E}">
        <p14:creationId xmlns:p14="http://schemas.microsoft.com/office/powerpoint/2010/main" val="1968268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Carcinoid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1206" y="1138893"/>
            <a:ext cx="10999139" cy="587515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Gastric</a:t>
            </a:r>
            <a:r>
              <a:rPr lang="en-US" sz="2000" dirty="0"/>
              <a:t> ;  Gastric neuroendocrine tumors or carcinoids are classified into 3 types. 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Type 1 </a:t>
            </a:r>
            <a:r>
              <a:rPr lang="en-US" sz="2000" dirty="0"/>
              <a:t>develops in the setting of </a:t>
            </a:r>
            <a:r>
              <a:rPr lang="en-US" sz="2000" dirty="0">
                <a:solidFill>
                  <a:srgbClr val="FF0000"/>
                </a:solidFill>
              </a:rPr>
              <a:t>chronic autoimmune gastritis </a:t>
            </a:r>
            <a:r>
              <a:rPr lang="en-US" sz="2000" dirty="0"/>
              <a:t>and is associated with </a:t>
            </a:r>
            <a:r>
              <a:rPr lang="en-US" sz="2000" dirty="0" err="1">
                <a:solidFill>
                  <a:srgbClr val="FF0000"/>
                </a:solidFill>
              </a:rPr>
              <a:t>hypergastrinemia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high gastric </a:t>
            </a:r>
            <a:r>
              <a:rPr lang="en-US" sz="2000" dirty="0" err="1"/>
              <a:t>pH.</a:t>
            </a:r>
            <a:r>
              <a:rPr lang="en-US" sz="2000" dirty="0"/>
              <a:t> 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Type 2 </a:t>
            </a:r>
            <a:r>
              <a:rPr lang="en-US" sz="2000" dirty="0"/>
              <a:t>develops in the setting of </a:t>
            </a:r>
            <a:r>
              <a:rPr lang="en-US" sz="2000" dirty="0" err="1"/>
              <a:t>gastrinomas</a:t>
            </a:r>
            <a:r>
              <a:rPr lang="en-US" sz="2000" dirty="0"/>
              <a:t>, with </a:t>
            </a:r>
            <a:r>
              <a:rPr lang="en-US" sz="2000" dirty="0" err="1"/>
              <a:t>hypergastrinemia</a:t>
            </a:r>
            <a:r>
              <a:rPr lang="en-US" sz="2000" dirty="0"/>
              <a:t> and low gastric pH, and could be part of </a:t>
            </a:r>
            <a:r>
              <a:rPr lang="en-US" sz="2000" dirty="0">
                <a:solidFill>
                  <a:srgbClr val="FF0000"/>
                </a:solidFill>
              </a:rPr>
              <a:t>multiple endocrine neoplasia-1 </a:t>
            </a:r>
            <a:r>
              <a:rPr lang="en-US" sz="2000" dirty="0"/>
              <a:t>syndrome. Both are often well-differentiated, have low mitotic indices, rarely metastasize, and are less than 1–2 cm in size.</a:t>
            </a:r>
          </a:p>
          <a:p>
            <a:pPr lvl="2"/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Type 3 </a:t>
            </a:r>
            <a:r>
              <a:rPr lang="en-US" sz="2000" dirty="0"/>
              <a:t>are not derived from any underlying gastric pathology and are </a:t>
            </a:r>
            <a:r>
              <a:rPr lang="en-US" sz="2000" dirty="0">
                <a:solidFill>
                  <a:srgbClr val="FF0000"/>
                </a:solidFill>
              </a:rPr>
              <a:t>not related to gastrin secretion</a:t>
            </a:r>
            <a:r>
              <a:rPr lang="en-US" sz="2000" dirty="0"/>
              <a:t>. These tumors can be </a:t>
            </a:r>
            <a:r>
              <a:rPr lang="en-US" sz="2000" dirty="0" err="1"/>
              <a:t>welldifferentiated</a:t>
            </a:r>
            <a:r>
              <a:rPr lang="en-US" sz="2000" dirty="0"/>
              <a:t>, but less-differentiated forms are seen. A subset may be </a:t>
            </a:r>
            <a:r>
              <a:rPr lang="en-US" sz="2000" dirty="0">
                <a:solidFill>
                  <a:srgbClr val="FF0000"/>
                </a:solidFill>
              </a:rPr>
              <a:t>aggressive,</a:t>
            </a:r>
            <a:r>
              <a:rPr lang="en-US" sz="2000" dirty="0"/>
              <a:t> large, and resemble large cell or small cell carcinomas.</a:t>
            </a:r>
          </a:p>
        </p:txBody>
      </p:sp>
    </p:spTree>
    <p:extLst>
      <p:ext uri="{BB962C8B-B14F-4D97-AF65-F5344CB8AC3E}">
        <p14:creationId xmlns:p14="http://schemas.microsoft.com/office/powerpoint/2010/main" val="1886274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Carcinoid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2331" y="1182697"/>
            <a:ext cx="11202767" cy="5568532"/>
          </a:xfrm>
        </p:spPr>
        <p:txBody>
          <a:bodyPr>
            <a:noAutofit/>
          </a:bodyPr>
          <a:lstStyle/>
          <a:p>
            <a:pPr lvl="2"/>
            <a:r>
              <a:rPr lang="en-US" sz="2000" dirty="0">
                <a:solidFill>
                  <a:srgbClr val="FF0000"/>
                </a:solidFill>
              </a:rPr>
              <a:t>type 1</a:t>
            </a:r>
            <a:r>
              <a:rPr lang="en-US" sz="2000" dirty="0"/>
              <a:t>  gastric lesions &lt;2 cm in size EMR (and ESD) may be considered. Lesions &lt;1 cm could be surveyed without resection; however, larger lesions require surgical removal. 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type 2 </a:t>
            </a:r>
            <a:r>
              <a:rPr lang="en-US" sz="2000" dirty="0"/>
              <a:t>gastric lesions, National Comprehensive Cancer Network (NCCN) recommends </a:t>
            </a:r>
            <a:r>
              <a:rPr lang="en-US" sz="2000" dirty="0">
                <a:solidFill>
                  <a:srgbClr val="FF0000"/>
                </a:solidFill>
              </a:rPr>
              <a:t>resection</a:t>
            </a:r>
            <a:r>
              <a:rPr lang="en-US" sz="2000" dirty="0"/>
              <a:t> of the primary </a:t>
            </a:r>
            <a:r>
              <a:rPr lang="en-US" sz="2000" dirty="0" err="1"/>
              <a:t>gastrinoma</a:t>
            </a:r>
            <a:r>
              <a:rPr lang="en-US" sz="2000" dirty="0"/>
              <a:t>; however, </a:t>
            </a:r>
            <a:r>
              <a:rPr lang="en-US" sz="2000" dirty="0">
                <a:solidFill>
                  <a:srgbClr val="FF0000"/>
                </a:solidFill>
              </a:rPr>
              <a:t>if the primary </a:t>
            </a:r>
            <a:r>
              <a:rPr lang="en-US" sz="2000" dirty="0" err="1">
                <a:solidFill>
                  <a:srgbClr val="FF0000"/>
                </a:solidFill>
              </a:rPr>
              <a:t>gastrinoma</a:t>
            </a:r>
            <a:r>
              <a:rPr lang="en-US" sz="2000" dirty="0">
                <a:solidFill>
                  <a:srgbClr val="FF0000"/>
                </a:solidFill>
              </a:rPr>
              <a:t> is not resected</a:t>
            </a:r>
            <a:r>
              <a:rPr lang="en-US" sz="2000" dirty="0"/>
              <a:t>, surveillance and endoscopic resection of small (&lt;2 cm) gastric lesions could be considered. NCCN recommends </a:t>
            </a:r>
            <a:r>
              <a:rPr lang="en-US" sz="2000" dirty="0">
                <a:solidFill>
                  <a:srgbClr val="FF0000"/>
                </a:solidFill>
              </a:rPr>
              <a:t>endoscopic surveillance </a:t>
            </a:r>
            <a:r>
              <a:rPr lang="en-US" sz="2000" dirty="0"/>
              <a:t>and resection of prominent lesions for patients with type 1 carcinoid </a:t>
            </a:r>
            <a:r>
              <a:rPr lang="en-US" sz="2000" dirty="0">
                <a:solidFill>
                  <a:srgbClr val="FF0000"/>
                </a:solidFill>
              </a:rPr>
              <a:t>every 2–3 years</a:t>
            </a:r>
            <a:r>
              <a:rPr lang="en-US" sz="2000" dirty="0"/>
              <a:t>.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Type 3 </a:t>
            </a:r>
            <a:r>
              <a:rPr lang="en-US" sz="2000" dirty="0"/>
              <a:t>lesions often require </a:t>
            </a:r>
            <a:r>
              <a:rPr lang="en-US" sz="2000" dirty="0">
                <a:solidFill>
                  <a:srgbClr val="FF0000"/>
                </a:solidFill>
              </a:rPr>
              <a:t>radical resection</a:t>
            </a:r>
            <a:r>
              <a:rPr lang="en-US" sz="2000" dirty="0"/>
              <a:t>, but in a small subset with </a:t>
            </a:r>
            <a:r>
              <a:rPr lang="en-US" sz="2000" dirty="0">
                <a:solidFill>
                  <a:srgbClr val="FF0000"/>
                </a:solidFill>
              </a:rPr>
              <a:t>smaller lesions </a:t>
            </a:r>
            <a:r>
              <a:rPr lang="en-US" sz="2000" dirty="0"/>
              <a:t>and no evidence of </a:t>
            </a:r>
            <a:r>
              <a:rPr lang="en-US" sz="2000" dirty="0">
                <a:solidFill>
                  <a:srgbClr val="FF0000"/>
                </a:solidFill>
              </a:rPr>
              <a:t>regional lymphadenopathy</a:t>
            </a:r>
            <a:r>
              <a:rPr lang="en-US" sz="2000" dirty="0">
                <a:solidFill>
                  <a:schemeClr val="tx1"/>
                </a:solidFill>
              </a:rPr>
              <a:t>, endoscopic resection </a:t>
            </a:r>
            <a:r>
              <a:rPr lang="en-US" sz="2000" dirty="0"/>
              <a:t>could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2658691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Carcinoid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462" y="1253878"/>
            <a:ext cx="11328704" cy="56041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Duodenal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For </a:t>
            </a:r>
            <a:r>
              <a:rPr lang="en-US" sz="2400" dirty="0">
                <a:solidFill>
                  <a:srgbClr val="FF0000"/>
                </a:solidFill>
              </a:rPr>
              <a:t>non-functioning, </a:t>
            </a:r>
            <a:r>
              <a:rPr lang="en-US" sz="2400" dirty="0"/>
              <a:t>localized lesions arising from the duodenum, </a:t>
            </a:r>
            <a:r>
              <a:rPr lang="en-US" sz="2400" dirty="0">
                <a:solidFill>
                  <a:srgbClr val="FF0000"/>
                </a:solidFill>
              </a:rPr>
              <a:t>endoscopic resection </a:t>
            </a:r>
            <a:r>
              <a:rPr lang="en-US" sz="2400" dirty="0"/>
              <a:t>is preferred if technically feasible. EMR techniques have been described as safe for isolated lesions</a:t>
            </a:r>
            <a:r>
              <a:rPr lang="en-US" sz="2400" dirty="0">
                <a:solidFill>
                  <a:srgbClr val="FF0000"/>
                </a:solidFill>
              </a:rPr>
              <a:t>, 10 mm or smaller in size</a:t>
            </a:r>
            <a:r>
              <a:rPr lang="en-US" sz="2400" dirty="0"/>
              <a:t>, that are limited to the </a:t>
            </a:r>
            <a:r>
              <a:rPr lang="en-US" sz="2400" dirty="0">
                <a:solidFill>
                  <a:srgbClr val="FF0000"/>
                </a:solidFill>
              </a:rPr>
              <a:t>submucosa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Because of higher risk of bleeding and perforation compared with resection of mucosal lesions, it should be performed in high-volume centers. </a:t>
            </a:r>
            <a:r>
              <a:rPr lang="en-US" sz="2400" dirty="0">
                <a:solidFill>
                  <a:srgbClr val="FF0000"/>
                </a:solidFill>
              </a:rPr>
              <a:t>if endoscopic resection is achieved, surveillance with upper endoscopy </a:t>
            </a:r>
            <a:r>
              <a:rPr lang="en-US" sz="2400" dirty="0"/>
              <a:t>should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2704022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Carcinoid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3547" y="1409700"/>
            <a:ext cx="10885933" cy="532447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Rectal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Management of rectal neuroendocrine tumors depend on </a:t>
            </a:r>
            <a:r>
              <a:rPr lang="en-US" sz="2400" dirty="0">
                <a:solidFill>
                  <a:srgbClr val="FF0000"/>
                </a:solidFill>
              </a:rPr>
              <a:t>size</a:t>
            </a:r>
            <a:r>
              <a:rPr lang="en-US" sz="2400" dirty="0"/>
              <a:t>. NCCN suggests that incidentally found and </a:t>
            </a:r>
            <a:r>
              <a:rPr lang="en-US" sz="2400" dirty="0">
                <a:solidFill>
                  <a:srgbClr val="FF0000"/>
                </a:solidFill>
              </a:rPr>
              <a:t>completely resected tumors less than 1 cm do not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require</a:t>
            </a:r>
            <a:r>
              <a:rPr lang="en-US" sz="2400" dirty="0"/>
              <a:t> further surveillance.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Lesions </a:t>
            </a:r>
            <a:r>
              <a:rPr lang="en-US" sz="2400" dirty="0">
                <a:solidFill>
                  <a:srgbClr val="FF0000"/>
                </a:solidFill>
              </a:rPr>
              <a:t>between 1 and 2 cm </a:t>
            </a:r>
            <a:r>
              <a:rPr lang="en-US" sz="2400" dirty="0"/>
              <a:t>in size could be resected using endoscopic techniques or by </a:t>
            </a:r>
            <a:r>
              <a:rPr lang="en-US" sz="2400" dirty="0" err="1"/>
              <a:t>transanal</a:t>
            </a:r>
            <a:r>
              <a:rPr lang="en-US" sz="2400" dirty="0"/>
              <a:t> surgery if they are T1 without nodal involvement. After resection, these lesions require surveillance with </a:t>
            </a:r>
            <a:r>
              <a:rPr lang="en-US" sz="2400" dirty="0">
                <a:solidFill>
                  <a:srgbClr val="FF0000"/>
                </a:solidFill>
              </a:rPr>
              <a:t>endoscopy and EUS or magnetic resonance imaging at 6 and 12 months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248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13" y="492790"/>
            <a:ext cx="3909471" cy="103486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Granular cell tumors.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8726" y="1182698"/>
            <a:ext cx="10460754" cy="555147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Granular cell tumors are most commonly seen in the </a:t>
            </a:r>
            <a:r>
              <a:rPr lang="en-US" sz="2000" dirty="0">
                <a:solidFill>
                  <a:srgbClr val="FF0000"/>
                </a:solidFill>
              </a:rPr>
              <a:t>esophagus</a:t>
            </a:r>
            <a:r>
              <a:rPr lang="en-US" sz="2000" dirty="0"/>
              <a:t> and mainly affect the </a:t>
            </a:r>
            <a:r>
              <a:rPr lang="en-US" sz="2000" dirty="0">
                <a:solidFill>
                  <a:srgbClr val="FF0000"/>
                </a:solidFill>
              </a:rPr>
              <a:t>submucosal l</a:t>
            </a:r>
            <a:r>
              <a:rPr lang="en-US" sz="2000" dirty="0"/>
              <a:t>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Small lesions (</a:t>
            </a:r>
            <a:r>
              <a:rPr lang="en-US" sz="2000" dirty="0">
                <a:solidFill>
                  <a:srgbClr val="FF0000"/>
                </a:solidFill>
              </a:rPr>
              <a:t>less than 1 cm</a:t>
            </a:r>
            <a:r>
              <a:rPr lang="en-US" sz="2000" dirty="0"/>
              <a:t>) have a benign behavior and can be surveilled using</a:t>
            </a:r>
            <a:r>
              <a:rPr lang="en-US" sz="2000" dirty="0">
                <a:solidFill>
                  <a:srgbClr val="FF0000"/>
                </a:solidFill>
              </a:rPr>
              <a:t> endoscopy and/or EUS.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Lesions more than 4 cm in size have been reported to have malignant potential, and resection could be considered.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EMR and ESD </a:t>
            </a:r>
            <a:r>
              <a:rPr lang="en-US" sz="2000" dirty="0"/>
              <a:t>techniques have been used safely for larger lesions up to </a:t>
            </a:r>
            <a:r>
              <a:rPr lang="en-US" sz="2000" dirty="0">
                <a:solidFill>
                  <a:srgbClr val="FF0000"/>
                </a:solidFill>
              </a:rPr>
              <a:t>2.6 cm</a:t>
            </a:r>
            <a:r>
              <a:rPr lang="en-US" sz="2000" dirty="0"/>
              <a:t>. This can resolve the need for further surveillance</a:t>
            </a:r>
          </a:p>
        </p:txBody>
      </p:sp>
    </p:spTree>
    <p:extLst>
      <p:ext uri="{BB962C8B-B14F-4D97-AF65-F5344CB8AC3E}">
        <p14:creationId xmlns:p14="http://schemas.microsoft.com/office/powerpoint/2010/main" val="382015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469002" cy="5301094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lipomas</a:t>
            </a:r>
            <a:r>
              <a:rPr lang="en-US" sz="2800" dirty="0"/>
              <a:t> can have a characteristic “</a:t>
            </a:r>
            <a:r>
              <a:rPr lang="en-US" sz="2800" dirty="0">
                <a:solidFill>
                  <a:srgbClr val="FF0000"/>
                </a:solidFill>
              </a:rPr>
              <a:t>pillow sign</a:t>
            </a:r>
            <a:r>
              <a:rPr lang="en-US" sz="2800" dirty="0"/>
              <a:t>” that occurs when forceps push into the lesion, resulting in a depression.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pancreatic rests </a:t>
            </a:r>
            <a:r>
              <a:rPr lang="en-US" sz="2800" dirty="0"/>
              <a:t>are commonly an antral </a:t>
            </a:r>
            <a:r>
              <a:rPr lang="en-US" sz="2800" dirty="0" err="1"/>
              <a:t>subepithelial</a:t>
            </a:r>
            <a:r>
              <a:rPr lang="en-US" sz="2800" dirty="0"/>
              <a:t> mass with </a:t>
            </a:r>
            <a:r>
              <a:rPr lang="en-US" sz="2800" dirty="0">
                <a:solidFill>
                  <a:srgbClr val="FF0000"/>
                </a:solidFill>
              </a:rPr>
              <a:t>central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umbilication</a:t>
            </a:r>
            <a:r>
              <a:rPr lang="en-US" sz="2800" dirty="0"/>
              <a:t> measuring 6–10 mm in diameter and located 2–6 cm from the pylorus along the greater curvature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37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0"/>
            <a:ext cx="1190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1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Forceps 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1207" y="1258326"/>
            <a:ext cx="11487663" cy="619683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standard</a:t>
            </a:r>
            <a:r>
              <a:rPr lang="en-US" sz="2400" dirty="0"/>
              <a:t> biopsy forceps are often </a:t>
            </a:r>
            <a:r>
              <a:rPr lang="en-US" sz="2400" dirty="0">
                <a:solidFill>
                  <a:srgbClr val="FF0000"/>
                </a:solidFill>
              </a:rPr>
              <a:t>non-diagnostic</a:t>
            </a:r>
            <a:r>
              <a:rPr lang="en-US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Bite-on-bite</a:t>
            </a:r>
            <a:r>
              <a:rPr lang="en-US" sz="2400" dirty="0"/>
              <a:t> “</a:t>
            </a:r>
            <a:r>
              <a:rPr lang="en-US" sz="2400" dirty="0">
                <a:solidFill>
                  <a:srgbClr val="FF0000"/>
                </a:solidFill>
              </a:rPr>
              <a:t>tunneling</a:t>
            </a:r>
            <a:r>
              <a:rPr lang="en-US" sz="2400" dirty="0"/>
              <a:t>” biopsies, using large capacity or jumbo forceps (jaw volume 12–13 mm3), has been described with diagnostic yield of </a:t>
            </a:r>
            <a:r>
              <a:rPr lang="en-US" sz="2400" dirty="0">
                <a:solidFill>
                  <a:srgbClr val="FF0000"/>
                </a:solidFill>
              </a:rPr>
              <a:t>30%–40%.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lesions arising from the third layer (</a:t>
            </a:r>
            <a:r>
              <a:rPr lang="en-US" sz="2400" dirty="0">
                <a:solidFill>
                  <a:srgbClr val="FF0000"/>
                </a:solidFill>
              </a:rPr>
              <a:t>submucosa</a:t>
            </a:r>
            <a:r>
              <a:rPr lang="en-US" sz="2400" dirty="0"/>
              <a:t>), with diagnostic yield in the range of </a:t>
            </a:r>
            <a:r>
              <a:rPr lang="en-US" sz="2400" dirty="0">
                <a:solidFill>
                  <a:srgbClr val="FF0000"/>
                </a:solidFill>
              </a:rPr>
              <a:t>55%–65%, </a:t>
            </a:r>
            <a:r>
              <a:rPr lang="en-US" sz="2400" dirty="0"/>
              <a:t>and is comparable to endoscopic ultrasound (EUS) with fine-needle aspiration (FNA).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advantage of jumbo forceps is </a:t>
            </a:r>
            <a:r>
              <a:rPr lang="en-US" sz="2400" dirty="0">
                <a:solidFill>
                  <a:srgbClr val="FF0000"/>
                </a:solidFill>
              </a:rPr>
              <a:t>lower (40%) </a:t>
            </a:r>
            <a:r>
              <a:rPr lang="en-US" sz="2400" dirty="0"/>
              <a:t>in lesions arising from the </a:t>
            </a:r>
            <a:r>
              <a:rPr lang="en-US" sz="2400" dirty="0">
                <a:solidFill>
                  <a:srgbClr val="FF0000"/>
                </a:solidFill>
              </a:rPr>
              <a:t>MP</a:t>
            </a:r>
            <a:r>
              <a:rPr lang="en-US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complicated by </a:t>
            </a:r>
            <a:r>
              <a:rPr lang="en-US" sz="2400" dirty="0" err="1"/>
              <a:t>bleeding,which</a:t>
            </a:r>
            <a:r>
              <a:rPr lang="en-US" sz="2400" dirty="0"/>
              <a:t> can be seen in up to one-third of cases.</a:t>
            </a:r>
          </a:p>
        </p:txBody>
      </p:sp>
    </p:spTree>
    <p:extLst>
      <p:ext uri="{BB962C8B-B14F-4D97-AF65-F5344CB8AC3E}">
        <p14:creationId xmlns:p14="http://schemas.microsoft.com/office/powerpoint/2010/main" val="95226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Endoscopic 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469002" cy="5301094"/>
          </a:xfrm>
        </p:spPr>
        <p:txBody>
          <a:bodyPr>
            <a:noAutofit/>
          </a:bodyPr>
          <a:lstStyle/>
          <a:p>
            <a:r>
              <a:rPr lang="en-US" sz="2000" dirty="0"/>
              <a:t>the method of </a:t>
            </a:r>
            <a:r>
              <a:rPr lang="en-US" sz="2000" dirty="0">
                <a:solidFill>
                  <a:srgbClr val="FF0000"/>
                </a:solidFill>
              </a:rPr>
              <a:t>choice</a:t>
            </a:r>
            <a:r>
              <a:rPr lang="en-US" sz="2000" dirty="0"/>
              <a:t> for the characterization of SELs of the upper GI tract as an adjunct to standard endoscopy.</a:t>
            </a:r>
          </a:p>
          <a:p>
            <a:r>
              <a:rPr lang="en-US" sz="2000" dirty="0"/>
              <a:t>2 roles :</a:t>
            </a:r>
          </a:p>
          <a:p>
            <a:pPr marL="1143000" lvl="2" indent="-457200">
              <a:buAutoNum type="arabicParenBoth"/>
            </a:pPr>
            <a:r>
              <a:rPr lang="en-US" sz="2000" dirty="0"/>
              <a:t>to characterize whether a lesion is </a:t>
            </a:r>
            <a:r>
              <a:rPr lang="en-US" sz="2000" dirty="0">
                <a:solidFill>
                  <a:srgbClr val="FF0000"/>
                </a:solidFill>
              </a:rPr>
              <a:t>intramural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0000"/>
                </a:solidFill>
              </a:rPr>
              <a:t>extramural</a:t>
            </a:r>
            <a:r>
              <a:rPr lang="en-US" sz="2000" dirty="0"/>
              <a:t>, the layer of </a:t>
            </a:r>
            <a:r>
              <a:rPr lang="en-US" sz="2000" dirty="0">
                <a:solidFill>
                  <a:srgbClr val="FF0000"/>
                </a:solidFill>
              </a:rPr>
              <a:t>origin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size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echogenicity</a:t>
            </a:r>
            <a:r>
              <a:rPr lang="en-US" sz="2000" dirty="0"/>
              <a:t> of the lesion, and presence of </a:t>
            </a:r>
            <a:r>
              <a:rPr lang="en-US" sz="2000" dirty="0">
                <a:solidFill>
                  <a:srgbClr val="FF0000"/>
                </a:solidFill>
              </a:rPr>
              <a:t>blood vessels </a:t>
            </a:r>
            <a:r>
              <a:rPr lang="en-US" sz="2000" dirty="0"/>
              <a:t>on Doppler flow, </a:t>
            </a:r>
          </a:p>
          <a:p>
            <a:pPr marL="1143000" lvl="2" indent="-457200">
              <a:buAutoNum type="arabicParenBoth"/>
            </a:pPr>
            <a:r>
              <a:rPr lang="en-US" sz="2000" dirty="0"/>
              <a:t>tissue acquisition. </a:t>
            </a:r>
          </a:p>
        </p:txBody>
      </p:sp>
    </p:spTree>
    <p:extLst>
      <p:ext uri="{BB962C8B-B14F-4D97-AF65-F5344CB8AC3E}">
        <p14:creationId xmlns:p14="http://schemas.microsoft.com/office/powerpoint/2010/main" val="197164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Endoscopic 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469002" cy="5301094"/>
          </a:xfrm>
        </p:spPr>
        <p:txBody>
          <a:bodyPr>
            <a:noAutofit/>
          </a:bodyPr>
          <a:lstStyle/>
          <a:p>
            <a:r>
              <a:rPr lang="en-US" sz="2800" dirty="0"/>
              <a:t>EUS reveals a </a:t>
            </a:r>
            <a:r>
              <a:rPr lang="en-US" sz="2800" dirty="0">
                <a:solidFill>
                  <a:srgbClr val="FF0000"/>
                </a:solidFill>
              </a:rPr>
              <a:t>5-layer</a:t>
            </a:r>
            <a:r>
              <a:rPr lang="en-US" sz="2800" dirty="0"/>
              <a:t> pattern numbered from the lumen out:</a:t>
            </a:r>
          </a:p>
          <a:p>
            <a:pPr marL="457200" lvl="2" indent="0">
              <a:buNone/>
            </a:pPr>
            <a:r>
              <a:rPr lang="en-US" sz="2800" dirty="0"/>
              <a:t> 1: </a:t>
            </a:r>
            <a:r>
              <a:rPr lang="en-US" sz="2800" dirty="0">
                <a:solidFill>
                  <a:srgbClr val="FF0000"/>
                </a:solidFill>
              </a:rPr>
              <a:t>mucosa</a:t>
            </a:r>
          </a:p>
          <a:p>
            <a:pPr marL="457200" lvl="2" indent="0">
              <a:buNone/>
            </a:pPr>
            <a:r>
              <a:rPr lang="en-US" sz="2800" dirty="0"/>
              <a:t>2: </a:t>
            </a:r>
            <a:r>
              <a:rPr lang="en-US" sz="2800" dirty="0" err="1">
                <a:solidFill>
                  <a:srgbClr val="FF0000"/>
                </a:solidFill>
              </a:rPr>
              <a:t>muscularis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mucosa</a:t>
            </a:r>
            <a:r>
              <a:rPr lang="en-US" sz="2800" dirty="0"/>
              <a:t>; </a:t>
            </a:r>
            <a:r>
              <a:rPr lang="en-US" sz="2000" dirty="0"/>
              <a:t>lipomas, carcinoids, or pancreatic rests,</a:t>
            </a:r>
          </a:p>
          <a:p>
            <a:pPr marL="457200" lvl="2" indent="0">
              <a:buNone/>
            </a:pPr>
            <a:r>
              <a:rPr lang="en-US" sz="2800" dirty="0"/>
              <a:t>3: </a:t>
            </a:r>
            <a:r>
              <a:rPr lang="en-US" sz="2800" dirty="0">
                <a:solidFill>
                  <a:srgbClr val="FF0000"/>
                </a:solidFill>
              </a:rPr>
              <a:t>submucosa</a:t>
            </a:r>
          </a:p>
          <a:p>
            <a:pPr marL="457200" lvl="2" indent="0">
              <a:buNone/>
            </a:pPr>
            <a:r>
              <a:rPr lang="en-US" sz="2800" dirty="0"/>
              <a:t>4: </a:t>
            </a:r>
            <a:r>
              <a:rPr lang="en-US" sz="2800" dirty="0">
                <a:solidFill>
                  <a:srgbClr val="FF0000"/>
                </a:solidFill>
              </a:rPr>
              <a:t>MP</a:t>
            </a:r>
            <a:r>
              <a:rPr lang="en-US" sz="2800" dirty="0"/>
              <a:t> ; </a:t>
            </a:r>
            <a:r>
              <a:rPr lang="en-US" sz="2000" dirty="0"/>
              <a:t>GISTS or </a:t>
            </a:r>
            <a:r>
              <a:rPr lang="en-US" sz="2000" dirty="0" err="1"/>
              <a:t>leiomyomas</a:t>
            </a:r>
            <a:endParaRPr lang="en-US" sz="2000" dirty="0"/>
          </a:p>
          <a:p>
            <a:pPr marL="457200" lvl="2" indent="0">
              <a:buNone/>
            </a:pPr>
            <a:r>
              <a:rPr lang="en-US" sz="2800" dirty="0"/>
              <a:t>5: </a:t>
            </a:r>
            <a:r>
              <a:rPr lang="en-US" sz="2800" dirty="0">
                <a:solidFill>
                  <a:srgbClr val="FF0000"/>
                </a:solidFill>
              </a:rPr>
              <a:t>serosa or adventitia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67" y="4086155"/>
            <a:ext cx="3464247" cy="25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4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Endoscopic 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469002" cy="5301094"/>
          </a:xfrm>
        </p:spPr>
        <p:txBody>
          <a:bodyPr>
            <a:noAutofit/>
          </a:bodyPr>
          <a:lstStyle/>
          <a:p>
            <a:r>
              <a:rPr lang="en-US" sz="2800" dirty="0"/>
              <a:t>Echogenicity </a:t>
            </a:r>
          </a:p>
          <a:p>
            <a:pPr marL="457200" lvl="2" indent="0">
              <a:buNone/>
            </a:pPr>
            <a:r>
              <a:rPr lang="en-US" sz="2800" dirty="0"/>
              <a:t>1- </a:t>
            </a:r>
            <a:r>
              <a:rPr lang="en-US" sz="2800" dirty="0">
                <a:solidFill>
                  <a:srgbClr val="FF0000"/>
                </a:solidFill>
              </a:rPr>
              <a:t>Anechoic</a:t>
            </a:r>
            <a:r>
              <a:rPr lang="en-US" sz="2800" dirty="0"/>
              <a:t> ; </a:t>
            </a:r>
            <a:r>
              <a:rPr lang="en-US" sz="2000" dirty="0"/>
              <a:t>cysts, varices, or </a:t>
            </a:r>
            <a:r>
              <a:rPr lang="en-US" sz="2000" dirty="0" err="1"/>
              <a:t>lymphangiomas</a:t>
            </a:r>
            <a:r>
              <a:rPr lang="en-US" sz="2800" dirty="0"/>
              <a:t>. </a:t>
            </a:r>
          </a:p>
          <a:p>
            <a:pPr marL="457200" lvl="2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2-Hypoechoic</a:t>
            </a:r>
            <a:r>
              <a:rPr lang="en-US" sz="2800" dirty="0"/>
              <a:t> ; </a:t>
            </a:r>
            <a:r>
              <a:rPr lang="en-US" sz="2000" dirty="0"/>
              <a:t>mesenchymal tumor, granular cell tumor, neuroendocrine tumor, metastatic disease, lymphoma, infiltrative diseases, inflammation, and endometriosis (in </a:t>
            </a:r>
            <a:r>
              <a:rPr lang="en-US" sz="2000" dirty="0" err="1"/>
              <a:t>rectosigmoid</a:t>
            </a:r>
            <a:r>
              <a:rPr lang="en-US" sz="2000" dirty="0"/>
              <a:t> EUS).</a:t>
            </a:r>
          </a:p>
          <a:p>
            <a:pPr marL="457200" lvl="2" indent="0">
              <a:buNone/>
            </a:pPr>
            <a:r>
              <a:rPr lang="en-US" sz="2800" dirty="0"/>
              <a:t>3-</a:t>
            </a:r>
            <a:r>
              <a:rPr lang="en-US" sz="2800" dirty="0">
                <a:solidFill>
                  <a:srgbClr val="FF0000"/>
                </a:solidFill>
              </a:rPr>
              <a:t>Hyperechoic</a:t>
            </a:r>
            <a:r>
              <a:rPr lang="en-US" sz="2800" dirty="0"/>
              <a:t> ; </a:t>
            </a:r>
            <a:r>
              <a:rPr lang="en-US" sz="2000" dirty="0"/>
              <a:t>lipomas or </a:t>
            </a:r>
            <a:r>
              <a:rPr lang="en-US" sz="2000" dirty="0" err="1"/>
              <a:t>fibrolipomas</a:t>
            </a:r>
            <a:endParaRPr lang="en-US" sz="2000" dirty="0"/>
          </a:p>
          <a:p>
            <a:pPr marL="457200" lvl="2" indent="0">
              <a:buNone/>
            </a:pPr>
            <a:r>
              <a:rPr lang="en-US" sz="2800" dirty="0"/>
              <a:t>4- </a:t>
            </a:r>
            <a:r>
              <a:rPr lang="en-US" sz="2800" dirty="0">
                <a:solidFill>
                  <a:srgbClr val="FF0000"/>
                </a:solidFill>
              </a:rPr>
              <a:t>Mixed echogenicity </a:t>
            </a:r>
            <a:r>
              <a:rPr lang="en-US" sz="2800" dirty="0"/>
              <a:t>;</a:t>
            </a:r>
            <a:r>
              <a:rPr lang="en-US" sz="2000" dirty="0"/>
              <a:t>pancreatic rest, malignant mesenchymal tumors, or GI tract wall</a:t>
            </a:r>
          </a:p>
        </p:txBody>
      </p:sp>
    </p:spTree>
    <p:extLst>
      <p:ext uri="{BB962C8B-B14F-4D97-AF65-F5344CB8AC3E}">
        <p14:creationId xmlns:p14="http://schemas.microsoft.com/office/powerpoint/2010/main" val="405518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8482834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EUS-Guided Fine-Needle Aspiration and Fine-Needle 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1207" y="1258326"/>
            <a:ext cx="11487663" cy="6196833"/>
          </a:xfrm>
        </p:spPr>
        <p:txBody>
          <a:bodyPr>
            <a:noAutofit/>
          </a:bodyPr>
          <a:lstStyle/>
          <a:p>
            <a:r>
              <a:rPr lang="en-US" sz="2800" dirty="0"/>
              <a:t>FNA and FNB ; diagnostic accuracies of 46%–93%.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size</a:t>
            </a:r>
            <a:r>
              <a:rPr lang="en-US" sz="2800" dirty="0"/>
              <a:t> of the FNA-FNB target. </a:t>
            </a:r>
          </a:p>
          <a:p>
            <a:pPr marL="457200" lvl="2" indent="0">
              <a:buNone/>
            </a:pPr>
            <a:r>
              <a:rPr lang="en-US" sz="2000" dirty="0"/>
              <a:t>2 cm and 2–4 cm is 71</a:t>
            </a:r>
            <a:r>
              <a:rPr lang="en-US" sz="1600" dirty="0"/>
              <a:t>% and 86% </a:t>
            </a:r>
          </a:p>
          <a:p>
            <a:pPr marL="457200" lvl="2" indent="0">
              <a:buNone/>
            </a:pPr>
            <a:r>
              <a:rPr lang="en-US" sz="1600" dirty="0"/>
              <a:t>4–5 cm the accuracy</a:t>
            </a:r>
            <a:r>
              <a:rPr lang="en-US" sz="2000" dirty="0"/>
              <a:t> is 95%–100%.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needle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sizes</a:t>
            </a:r>
            <a:r>
              <a:rPr lang="en-US" sz="2800" dirty="0"/>
              <a:t> (19-gauge, 20-gauge, 22-gauge, and 25-gauge). </a:t>
            </a:r>
          </a:p>
          <a:p>
            <a:pPr marL="457200" lvl="2" indent="0">
              <a:buNone/>
            </a:pPr>
            <a:r>
              <a:rPr lang="en-US" sz="1600" dirty="0"/>
              <a:t>Large-bore needles (19-gauge and 20-gauge) –higher tissue yield but are more difficult to maneuver</a:t>
            </a:r>
          </a:p>
          <a:p>
            <a:pPr marL="457200" lvl="2" indent="0">
              <a:buNone/>
            </a:pPr>
            <a:r>
              <a:rPr lang="en-US" sz="1600" dirty="0" err="1"/>
              <a:t>Twentytwo</a:t>
            </a:r>
            <a:r>
              <a:rPr lang="en-US" sz="1600" dirty="0"/>
              <a:t>– gauge and 25-gauge needles are more maneuverable in various scope positions and more favorable to use.</a:t>
            </a:r>
          </a:p>
        </p:txBody>
      </p:sp>
    </p:spTree>
    <p:extLst>
      <p:ext uri="{BB962C8B-B14F-4D97-AF65-F5344CB8AC3E}">
        <p14:creationId xmlns:p14="http://schemas.microsoft.com/office/powerpoint/2010/main" val="849927944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2009</Words>
  <Application>Microsoft Office PowerPoint</Application>
  <PresentationFormat>Widescreen</PresentationFormat>
  <Paragraphs>109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AdvTT08640291</vt:lpstr>
      <vt:lpstr>Arial</vt:lpstr>
      <vt:lpstr>Calibri</vt:lpstr>
      <vt:lpstr>Segoe UI</vt:lpstr>
      <vt:lpstr>Segoe UI Light</vt:lpstr>
      <vt:lpstr>WelcomeDoc</vt:lpstr>
      <vt:lpstr>PowerPoint Presentation</vt:lpstr>
      <vt:lpstr>Subepithelial lesions (SELs)</vt:lpstr>
      <vt:lpstr>Diagnosis</vt:lpstr>
      <vt:lpstr>Endoscopy</vt:lpstr>
      <vt:lpstr>Forceps Biopsy</vt:lpstr>
      <vt:lpstr>Endoscopic Ultrasound</vt:lpstr>
      <vt:lpstr>Endoscopic Ultrasound</vt:lpstr>
      <vt:lpstr>Endoscopic Ultrasound</vt:lpstr>
      <vt:lpstr>EUS-Guided Fine-Needle Aspiration and Fine-Needle Biopsy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Endoscopic Resection Techniques</vt:lpstr>
      <vt:lpstr>Endoscopic Submucosal Resection</vt:lpstr>
      <vt:lpstr>PowerPoint Presentation</vt:lpstr>
      <vt:lpstr>Endoscopic Submucosal Dissection</vt:lpstr>
      <vt:lpstr>PowerPoint Presentation</vt:lpstr>
      <vt:lpstr>Submucosal Tunnel Endoscopic Resection</vt:lpstr>
      <vt:lpstr>PowerPoint Presentation</vt:lpstr>
      <vt:lpstr>Endoscopic Full-Thickness Resection</vt:lpstr>
      <vt:lpstr>PowerPoint Presentation</vt:lpstr>
      <vt:lpstr>PowerPoint Presentation</vt:lpstr>
      <vt:lpstr>Management of Common Subepithelial Lesions</vt:lpstr>
      <vt:lpstr>Gastrointestinal Stromal Tumors </vt:lpstr>
      <vt:lpstr>Management of Common Subepithelial Lesions</vt:lpstr>
      <vt:lpstr>Leiomyomas</vt:lpstr>
      <vt:lpstr>Carcinoid</vt:lpstr>
      <vt:lpstr>Carcinoid</vt:lpstr>
      <vt:lpstr>Carcinoid</vt:lpstr>
      <vt:lpstr>Carcinoid</vt:lpstr>
      <vt:lpstr>Granular cell tumors.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2022-10-05T07:18:39Z</dcterms:created>
  <dcterms:modified xsi:type="dcterms:W3CDTF">2023-05-14T19:59:02Z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